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88" r:id="rId5"/>
    <p:sldMasterId id="2147483709" r:id="rId6"/>
  </p:sldMasterIdLst>
  <p:notesMasterIdLst>
    <p:notesMasterId r:id="rId104"/>
  </p:notesMasterIdLst>
  <p:handoutMasterIdLst>
    <p:handoutMasterId r:id="rId105"/>
  </p:handoutMasterIdLst>
  <p:sldIdLst>
    <p:sldId id="256" r:id="rId7"/>
    <p:sldId id="415" r:id="rId8"/>
    <p:sldId id="400" r:id="rId9"/>
    <p:sldId id="305" r:id="rId10"/>
    <p:sldId id="306" r:id="rId11"/>
    <p:sldId id="307" r:id="rId12"/>
    <p:sldId id="309" r:id="rId13"/>
    <p:sldId id="310" r:id="rId14"/>
    <p:sldId id="311" r:id="rId15"/>
    <p:sldId id="312" r:id="rId16"/>
    <p:sldId id="313" r:id="rId17"/>
    <p:sldId id="314" r:id="rId18"/>
    <p:sldId id="315" r:id="rId19"/>
    <p:sldId id="316" r:id="rId20"/>
    <p:sldId id="317" r:id="rId21"/>
    <p:sldId id="416" r:id="rId22"/>
    <p:sldId id="417" r:id="rId23"/>
    <p:sldId id="318" r:id="rId24"/>
    <p:sldId id="321" r:id="rId25"/>
    <p:sldId id="322" r:id="rId26"/>
    <p:sldId id="323" r:id="rId27"/>
    <p:sldId id="414" r:id="rId28"/>
    <p:sldId id="324" r:id="rId29"/>
    <p:sldId id="325" r:id="rId30"/>
    <p:sldId id="326" r:id="rId31"/>
    <p:sldId id="329" r:id="rId32"/>
    <p:sldId id="330" r:id="rId33"/>
    <p:sldId id="331" r:id="rId34"/>
    <p:sldId id="332" r:id="rId35"/>
    <p:sldId id="333" r:id="rId36"/>
    <p:sldId id="334" r:id="rId37"/>
    <p:sldId id="419" r:id="rId38"/>
    <p:sldId id="335" r:id="rId39"/>
    <p:sldId id="336" r:id="rId40"/>
    <p:sldId id="341" r:id="rId41"/>
    <p:sldId id="342" r:id="rId42"/>
    <p:sldId id="343" r:id="rId43"/>
    <p:sldId id="344" r:id="rId44"/>
    <p:sldId id="347" r:id="rId45"/>
    <p:sldId id="348" r:id="rId46"/>
    <p:sldId id="349" r:id="rId47"/>
    <p:sldId id="350" r:id="rId48"/>
    <p:sldId id="351" r:id="rId49"/>
    <p:sldId id="352" r:id="rId50"/>
    <p:sldId id="353" r:id="rId51"/>
    <p:sldId id="358" r:id="rId52"/>
    <p:sldId id="359" r:id="rId53"/>
    <p:sldId id="361" r:id="rId54"/>
    <p:sldId id="426" r:id="rId55"/>
    <p:sldId id="423" r:id="rId56"/>
    <p:sldId id="362" r:id="rId57"/>
    <p:sldId id="420" r:id="rId58"/>
    <p:sldId id="421" r:id="rId59"/>
    <p:sldId id="424" r:id="rId60"/>
    <p:sldId id="422" r:id="rId61"/>
    <p:sldId id="363" r:id="rId62"/>
    <p:sldId id="365" r:id="rId63"/>
    <p:sldId id="366" r:id="rId64"/>
    <p:sldId id="367" r:id="rId65"/>
    <p:sldId id="368" r:id="rId66"/>
    <p:sldId id="369" r:id="rId67"/>
    <p:sldId id="425" r:id="rId68"/>
    <p:sldId id="370" r:id="rId69"/>
    <p:sldId id="429" r:id="rId70"/>
    <p:sldId id="430" r:id="rId71"/>
    <p:sldId id="431" r:id="rId72"/>
    <p:sldId id="428" r:id="rId73"/>
    <p:sldId id="427" r:id="rId74"/>
    <p:sldId id="372" r:id="rId75"/>
    <p:sldId id="373" r:id="rId76"/>
    <p:sldId id="374" r:id="rId77"/>
    <p:sldId id="377" r:id="rId78"/>
    <p:sldId id="378" r:id="rId79"/>
    <p:sldId id="379" r:id="rId80"/>
    <p:sldId id="380" r:id="rId81"/>
    <p:sldId id="382" r:id="rId82"/>
    <p:sldId id="383" r:id="rId83"/>
    <p:sldId id="384" r:id="rId84"/>
    <p:sldId id="385" r:id="rId85"/>
    <p:sldId id="386" r:id="rId86"/>
    <p:sldId id="387" r:id="rId87"/>
    <p:sldId id="403" r:id="rId88"/>
    <p:sldId id="404" r:id="rId89"/>
    <p:sldId id="389" r:id="rId90"/>
    <p:sldId id="390" r:id="rId91"/>
    <p:sldId id="391" r:id="rId92"/>
    <p:sldId id="392" r:id="rId93"/>
    <p:sldId id="394" r:id="rId94"/>
    <p:sldId id="395" r:id="rId95"/>
    <p:sldId id="407" r:id="rId96"/>
    <p:sldId id="408" r:id="rId97"/>
    <p:sldId id="413" r:id="rId98"/>
    <p:sldId id="410" r:id="rId99"/>
    <p:sldId id="396" r:id="rId100"/>
    <p:sldId id="397" r:id="rId101"/>
    <p:sldId id="399" r:id="rId102"/>
    <p:sldId id="398" r:id="rId103"/>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5" orient="horz" pos="2160">
          <p15:clr>
            <a:srgbClr val="A4A3A4"/>
          </p15:clr>
        </p15:guide>
        <p15:guide id="6"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a:srgbClr val="00568E"/>
    <a:srgbClr val="33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153" autoAdjust="0"/>
    <p:restoredTop sz="81481" autoAdjust="0"/>
  </p:normalViewPr>
  <p:slideViewPr>
    <p:cSldViewPr snapToGrid="0" showGuides="1">
      <p:cViewPr varScale="1">
        <p:scale>
          <a:sx n="72" d="100"/>
          <a:sy n="72" d="100"/>
        </p:scale>
        <p:origin x="992" y="35"/>
      </p:cViewPr>
      <p:guideLst>
        <p:guide orient="horz" pos="2160"/>
        <p:guide pos="2880"/>
      </p:guideLst>
    </p:cSldViewPr>
  </p:slideViewPr>
  <p:notesTextViewPr>
    <p:cViewPr>
      <p:scale>
        <a:sx n="1" d="1"/>
        <a:sy n="1" d="1"/>
      </p:scale>
      <p:origin x="0" y="0"/>
    </p:cViewPr>
  </p:notesTextViewPr>
  <p:sorterViewPr>
    <p:cViewPr>
      <p:scale>
        <a:sx n="140" d="100"/>
        <a:sy n="140" d="100"/>
      </p:scale>
      <p:origin x="0" y="-16339"/>
    </p:cViewPr>
  </p:sorterViewPr>
  <p:notesViewPr>
    <p:cSldViewPr snapToGrid="0" showGuides="1">
      <p:cViewPr>
        <p:scale>
          <a:sx n="68" d="100"/>
          <a:sy n="68" d="100"/>
        </p:scale>
        <p:origin x="2694" y="216"/>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0.xml"/><Relationship Id="rId21" Type="http://schemas.openxmlformats.org/officeDocument/2006/relationships/slide" Target="slides/slide15.xml"/><Relationship Id="rId42" Type="http://schemas.openxmlformats.org/officeDocument/2006/relationships/slide" Target="slides/slide36.xml"/><Relationship Id="rId47" Type="http://schemas.openxmlformats.org/officeDocument/2006/relationships/slide" Target="slides/slide41.xml"/><Relationship Id="rId63" Type="http://schemas.openxmlformats.org/officeDocument/2006/relationships/slide" Target="slides/slide57.xml"/><Relationship Id="rId68" Type="http://schemas.openxmlformats.org/officeDocument/2006/relationships/slide" Target="slides/slide62.xml"/><Relationship Id="rId84" Type="http://schemas.openxmlformats.org/officeDocument/2006/relationships/slide" Target="slides/slide78.xml"/><Relationship Id="rId89" Type="http://schemas.openxmlformats.org/officeDocument/2006/relationships/slide" Target="slides/slide83.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07" Type="http://schemas.openxmlformats.org/officeDocument/2006/relationships/viewProps" Target="viewProps.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slide" Target="slides/slide52.xml"/><Relationship Id="rId66" Type="http://schemas.openxmlformats.org/officeDocument/2006/relationships/slide" Target="slides/slide60.xml"/><Relationship Id="rId74" Type="http://schemas.openxmlformats.org/officeDocument/2006/relationships/slide" Target="slides/slide68.xml"/><Relationship Id="rId79" Type="http://schemas.openxmlformats.org/officeDocument/2006/relationships/slide" Target="slides/slide73.xml"/><Relationship Id="rId87" Type="http://schemas.openxmlformats.org/officeDocument/2006/relationships/slide" Target="slides/slide81.xml"/><Relationship Id="rId102" Type="http://schemas.openxmlformats.org/officeDocument/2006/relationships/slide" Target="slides/slide96.xml"/><Relationship Id="rId5" Type="http://schemas.openxmlformats.org/officeDocument/2006/relationships/slideMaster" Target="slideMasters/slideMaster2.xml"/><Relationship Id="rId61" Type="http://schemas.openxmlformats.org/officeDocument/2006/relationships/slide" Target="slides/slide55.xml"/><Relationship Id="rId82" Type="http://schemas.openxmlformats.org/officeDocument/2006/relationships/slide" Target="slides/slide76.xml"/><Relationship Id="rId90" Type="http://schemas.openxmlformats.org/officeDocument/2006/relationships/slide" Target="slides/slide84.xml"/><Relationship Id="rId95" Type="http://schemas.openxmlformats.org/officeDocument/2006/relationships/slide" Target="slides/slide89.xml"/><Relationship Id="rId19" Type="http://schemas.openxmlformats.org/officeDocument/2006/relationships/slide" Target="slides/slide1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slide" Target="slides/slide50.xml"/><Relationship Id="rId64" Type="http://schemas.openxmlformats.org/officeDocument/2006/relationships/slide" Target="slides/slide58.xml"/><Relationship Id="rId69" Type="http://schemas.openxmlformats.org/officeDocument/2006/relationships/slide" Target="slides/slide63.xml"/><Relationship Id="rId77" Type="http://schemas.openxmlformats.org/officeDocument/2006/relationships/slide" Target="slides/slide71.xml"/><Relationship Id="rId100" Type="http://schemas.openxmlformats.org/officeDocument/2006/relationships/slide" Target="slides/slide94.xml"/><Relationship Id="rId105" Type="http://schemas.openxmlformats.org/officeDocument/2006/relationships/handoutMaster" Target="handoutMasters/handoutMaster1.xml"/><Relationship Id="rId8" Type="http://schemas.openxmlformats.org/officeDocument/2006/relationships/slide" Target="slides/slide2.xml"/><Relationship Id="rId51" Type="http://schemas.openxmlformats.org/officeDocument/2006/relationships/slide" Target="slides/slide45.xml"/><Relationship Id="rId72" Type="http://schemas.openxmlformats.org/officeDocument/2006/relationships/slide" Target="slides/slide66.xml"/><Relationship Id="rId80" Type="http://schemas.openxmlformats.org/officeDocument/2006/relationships/slide" Target="slides/slide74.xml"/><Relationship Id="rId85" Type="http://schemas.openxmlformats.org/officeDocument/2006/relationships/slide" Target="slides/slide79.xml"/><Relationship Id="rId93" Type="http://schemas.openxmlformats.org/officeDocument/2006/relationships/slide" Target="slides/slide87.xml"/><Relationship Id="rId98" Type="http://schemas.openxmlformats.org/officeDocument/2006/relationships/slide" Target="slides/slide92.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slide" Target="slides/slide53.xml"/><Relationship Id="rId67" Type="http://schemas.openxmlformats.org/officeDocument/2006/relationships/slide" Target="slides/slide61.xml"/><Relationship Id="rId103" Type="http://schemas.openxmlformats.org/officeDocument/2006/relationships/slide" Target="slides/slide97.xml"/><Relationship Id="rId108" Type="http://schemas.openxmlformats.org/officeDocument/2006/relationships/theme" Target="theme/theme1.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openxmlformats.org/officeDocument/2006/relationships/slide" Target="slides/slide56.xml"/><Relationship Id="rId70" Type="http://schemas.openxmlformats.org/officeDocument/2006/relationships/slide" Target="slides/slide64.xml"/><Relationship Id="rId75" Type="http://schemas.openxmlformats.org/officeDocument/2006/relationships/slide" Target="slides/slide69.xml"/><Relationship Id="rId83" Type="http://schemas.openxmlformats.org/officeDocument/2006/relationships/slide" Target="slides/slide77.xml"/><Relationship Id="rId88" Type="http://schemas.openxmlformats.org/officeDocument/2006/relationships/slide" Target="slides/slide82.xml"/><Relationship Id="rId91" Type="http://schemas.openxmlformats.org/officeDocument/2006/relationships/slide" Target="slides/slide85.xml"/><Relationship Id="rId96" Type="http://schemas.openxmlformats.org/officeDocument/2006/relationships/slide" Target="slides/slide90.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slide" Target="slides/slide51.xml"/><Relationship Id="rId106" Type="http://schemas.openxmlformats.org/officeDocument/2006/relationships/presProps" Target="presProps.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slide" Target="slides/slide54.xml"/><Relationship Id="rId65" Type="http://schemas.openxmlformats.org/officeDocument/2006/relationships/slide" Target="slides/slide59.xml"/><Relationship Id="rId73" Type="http://schemas.openxmlformats.org/officeDocument/2006/relationships/slide" Target="slides/slide67.xml"/><Relationship Id="rId78" Type="http://schemas.openxmlformats.org/officeDocument/2006/relationships/slide" Target="slides/slide72.xml"/><Relationship Id="rId81" Type="http://schemas.openxmlformats.org/officeDocument/2006/relationships/slide" Target="slides/slide75.xml"/><Relationship Id="rId86" Type="http://schemas.openxmlformats.org/officeDocument/2006/relationships/slide" Target="slides/slide80.xml"/><Relationship Id="rId94" Type="http://schemas.openxmlformats.org/officeDocument/2006/relationships/slide" Target="slides/slide88.xml"/><Relationship Id="rId99" Type="http://schemas.openxmlformats.org/officeDocument/2006/relationships/slide" Target="slides/slide93.xml"/><Relationship Id="rId101" Type="http://schemas.openxmlformats.org/officeDocument/2006/relationships/slide" Target="slides/slide95.xml"/><Relationship Id="rId4" Type="http://schemas.openxmlformats.org/officeDocument/2006/relationships/slideMaster" Target="slideMasters/slideMaster1.xml"/><Relationship Id="rId9" Type="http://schemas.openxmlformats.org/officeDocument/2006/relationships/slide" Target="slides/slide3.xml"/><Relationship Id="rId13" Type="http://schemas.openxmlformats.org/officeDocument/2006/relationships/slide" Target="slides/slide7.xml"/><Relationship Id="rId18" Type="http://schemas.openxmlformats.org/officeDocument/2006/relationships/slide" Target="slides/slide12.xml"/><Relationship Id="rId39" Type="http://schemas.openxmlformats.org/officeDocument/2006/relationships/slide" Target="slides/slide33.xml"/><Relationship Id="rId109" Type="http://schemas.openxmlformats.org/officeDocument/2006/relationships/tableStyles" Target="tableStyles.xml"/><Relationship Id="rId34" Type="http://schemas.openxmlformats.org/officeDocument/2006/relationships/slide" Target="slides/slide28.xml"/><Relationship Id="rId50" Type="http://schemas.openxmlformats.org/officeDocument/2006/relationships/slide" Target="slides/slide44.xml"/><Relationship Id="rId55" Type="http://schemas.openxmlformats.org/officeDocument/2006/relationships/slide" Target="slides/slide49.xml"/><Relationship Id="rId76" Type="http://schemas.openxmlformats.org/officeDocument/2006/relationships/slide" Target="slides/slide70.xml"/><Relationship Id="rId97" Type="http://schemas.openxmlformats.org/officeDocument/2006/relationships/slide" Target="slides/slide91.xml"/><Relationship Id="rId104" Type="http://schemas.openxmlformats.org/officeDocument/2006/relationships/notesMaster" Target="notesMasters/notesMaster1.xml"/><Relationship Id="rId7" Type="http://schemas.openxmlformats.org/officeDocument/2006/relationships/slide" Target="slides/slide1.xml"/><Relationship Id="rId71" Type="http://schemas.openxmlformats.org/officeDocument/2006/relationships/slide" Target="slides/slide65.xml"/><Relationship Id="rId92" Type="http://schemas.openxmlformats.org/officeDocument/2006/relationships/slide" Target="slides/slide86.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Sheet1!$A$2:$A$8</c:f>
              <c:strCache>
                <c:ptCount val="7"/>
                <c:pt idx="0">
                  <c:v>Red</c:v>
                </c:pt>
                <c:pt idx="1">
                  <c:v>Orange</c:v>
                </c:pt>
                <c:pt idx="2">
                  <c:v>Yellow</c:v>
                </c:pt>
                <c:pt idx="3">
                  <c:v>Green</c:v>
                </c:pt>
                <c:pt idx="4">
                  <c:v>Blue</c:v>
                </c:pt>
                <c:pt idx="5">
                  <c:v>Indigo</c:v>
                </c:pt>
                <c:pt idx="6">
                  <c:v>Violet</c:v>
                </c:pt>
              </c:strCache>
            </c:strRef>
          </c:cat>
          <c:val>
            <c:numRef>
              <c:f>Sheet1!$B$2:$B$8</c:f>
              <c:numCache>
                <c:formatCode>General</c:formatCode>
                <c:ptCount val="7"/>
                <c:pt idx="0">
                  <c:v>3</c:v>
                </c:pt>
                <c:pt idx="1">
                  <c:v>6</c:v>
                </c:pt>
                <c:pt idx="2">
                  <c:v>6</c:v>
                </c:pt>
                <c:pt idx="3">
                  <c:v>5</c:v>
                </c:pt>
                <c:pt idx="4">
                  <c:v>4</c:v>
                </c:pt>
                <c:pt idx="5">
                  <c:v>6</c:v>
                </c:pt>
                <c:pt idx="6">
                  <c:v>6</c:v>
                </c:pt>
              </c:numCache>
            </c:numRef>
          </c:val>
        </c:ser>
        <c:dLbls>
          <c:showLegendKey val="0"/>
          <c:showVal val="0"/>
          <c:showCatName val="0"/>
          <c:showSerName val="0"/>
          <c:showPercent val="0"/>
          <c:showBubbleSize val="0"/>
        </c:dLbls>
        <c:gapWidth val="219"/>
        <c:overlap val="-27"/>
        <c:axId val="554955256"/>
        <c:axId val="554957216"/>
      </c:barChart>
      <c:catAx>
        <c:axId val="5549552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54957216"/>
        <c:crosses val="autoZero"/>
        <c:auto val="1"/>
        <c:lblAlgn val="ctr"/>
        <c:lblOffset val="100"/>
        <c:noMultiLvlLbl val="0"/>
      </c:catAx>
      <c:valAx>
        <c:axId val="55495721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549552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Sheet1!$A$2:$A$8</c:f>
              <c:strCache>
                <c:ptCount val="7"/>
                <c:pt idx="0">
                  <c:v>Red</c:v>
                </c:pt>
                <c:pt idx="1">
                  <c:v>Orange</c:v>
                </c:pt>
                <c:pt idx="2">
                  <c:v>Yellow</c:v>
                </c:pt>
                <c:pt idx="3">
                  <c:v>Green</c:v>
                </c:pt>
                <c:pt idx="4">
                  <c:v>Blue</c:v>
                </c:pt>
                <c:pt idx="5">
                  <c:v>Indigo</c:v>
                </c:pt>
                <c:pt idx="6">
                  <c:v>Violet</c:v>
                </c:pt>
              </c:strCache>
            </c:strRef>
          </c:cat>
          <c:val>
            <c:numRef>
              <c:f>Sheet1!$B$2:$B$8</c:f>
              <c:numCache>
                <c:formatCode>General</c:formatCode>
                <c:ptCount val="7"/>
                <c:pt idx="0">
                  <c:v>3</c:v>
                </c:pt>
                <c:pt idx="1">
                  <c:v>6</c:v>
                </c:pt>
                <c:pt idx="2">
                  <c:v>6</c:v>
                </c:pt>
                <c:pt idx="3">
                  <c:v>5</c:v>
                </c:pt>
                <c:pt idx="4">
                  <c:v>4</c:v>
                </c:pt>
                <c:pt idx="5">
                  <c:v>6</c:v>
                </c:pt>
                <c:pt idx="6">
                  <c:v>6</c:v>
                </c:pt>
              </c:numCache>
            </c:numRef>
          </c:val>
        </c:ser>
        <c:dLbls>
          <c:showLegendKey val="0"/>
          <c:showVal val="0"/>
          <c:showCatName val="0"/>
          <c:showSerName val="0"/>
          <c:showPercent val="0"/>
          <c:showBubbleSize val="0"/>
        </c:dLbls>
        <c:gapWidth val="219"/>
        <c:overlap val="-27"/>
        <c:axId val="554951336"/>
        <c:axId val="390496024"/>
      </c:barChart>
      <c:catAx>
        <c:axId val="5549513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90496024"/>
        <c:crosses val="autoZero"/>
        <c:auto val="1"/>
        <c:lblAlgn val="ctr"/>
        <c:lblOffset val="100"/>
        <c:noMultiLvlLbl val="0"/>
      </c:catAx>
      <c:valAx>
        <c:axId val="3904960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549513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Header Placeholder 6"/>
          <p:cNvSpPr>
            <a:spLocks noGrp="1"/>
          </p:cNvSpPr>
          <p:nvPr>
            <p:ph type="hdr" sz="quarter"/>
          </p:nvPr>
        </p:nvSpPr>
        <p:spPr>
          <a:xfrm>
            <a:off x="590710" y="108175"/>
            <a:ext cx="6110755" cy="481727"/>
          </a:xfrm>
          <a:prstGeom prst="rect">
            <a:avLst/>
          </a:prstGeom>
        </p:spPr>
        <p:txBody>
          <a:bodyPr vert="horz" lIns="0" tIns="96661" rIns="0" bIns="96661" rtlCol="0"/>
          <a:lstStyle>
            <a:lvl1pPr algn="l">
              <a:defRPr sz="1300"/>
            </a:lvl1pPr>
          </a:lstStyle>
          <a:p>
            <a:endParaRPr lang="en-US" dirty="0">
              <a:latin typeface="Arial"/>
              <a:cs typeface="Arial"/>
            </a:endParaRPr>
          </a:p>
        </p:txBody>
      </p:sp>
      <p:cxnSp>
        <p:nvCxnSpPr>
          <p:cNvPr id="10" name="Straight Connector 9"/>
          <p:cNvCxnSpPr/>
          <p:nvPr/>
        </p:nvCxnSpPr>
        <p:spPr>
          <a:xfrm>
            <a:off x="590712" y="9119474"/>
            <a:ext cx="6147515"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0710" y="9230281"/>
            <a:ext cx="1435608" cy="243783"/>
          </a:xfrm>
          <a:prstGeom prst="rect">
            <a:avLst/>
          </a:prstGeom>
        </p:spPr>
      </p:pic>
    </p:spTree>
    <p:extLst>
      <p:ext uri="{BB962C8B-B14F-4D97-AF65-F5344CB8AC3E}">
        <p14:creationId xmlns:p14="http://schemas.microsoft.com/office/powerpoint/2010/main" val="1859218430"/>
      </p:ext>
    </p:extLst>
  </p:cSld>
  <p:clrMap bg1="lt1" tx1="dk1" bg2="lt2" tx2="dk2" accent1="accent1" accent2="accent2" accent3="accent3" accent4="accent4" accent5="accent5" accent6="accent6" hlink="hlink" folHlink="folHlink"/>
  <p:hf sldNum="0" hdr="0" ftr="0" dt="0"/>
  <p:extLst mod="1">
    <p:ext uri="{56416CCD-93CA-4268-BC5B-53C4BB910035}">
      <p15:sldGuideLst xmlns:p15="http://schemas.microsoft.com/office/powerpoint/2012/main">
        <p15:guide id="1" pos="358" userDrawn="1">
          <p15:clr>
            <a:srgbClr val="F26B43"/>
          </p15:clr>
        </p15:guide>
      </p15:sldGuideLst>
    </p:ext>
  </p:extLst>
</p:handoutMaster>
</file>

<file path=ppt/media/image11.PNG>
</file>

<file path=ppt/media/image12.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503881" y="350144"/>
            <a:ext cx="4321175" cy="3240088"/>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590709" y="3895859"/>
            <a:ext cx="6147517" cy="5112809"/>
          </a:xfrm>
          <a:prstGeom prst="rect">
            <a:avLst/>
          </a:prstGeom>
        </p:spPr>
        <p:txBody>
          <a:bodyPr vert="horz" lIns="96661" tIns="48331" rIns="96661" bIns="48331" rtlCol="0"/>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cxnSp>
        <p:nvCxnSpPr>
          <p:cNvPr id="13" name="Straight Connector 12"/>
          <p:cNvCxnSpPr/>
          <p:nvPr/>
        </p:nvCxnSpPr>
        <p:spPr>
          <a:xfrm>
            <a:off x="590712" y="9119474"/>
            <a:ext cx="6147515"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0710" y="9230281"/>
            <a:ext cx="1435608" cy="243783"/>
          </a:xfrm>
          <a:prstGeom prst="rect">
            <a:avLst/>
          </a:prstGeom>
        </p:spPr>
      </p:pic>
    </p:spTree>
    <p:extLst>
      <p:ext uri="{BB962C8B-B14F-4D97-AF65-F5344CB8AC3E}">
        <p14:creationId xmlns:p14="http://schemas.microsoft.com/office/powerpoint/2010/main" val="3950295238"/>
      </p:ext>
    </p:extLst>
  </p:cSld>
  <p:clrMap bg1="lt1" tx1="dk1" bg2="lt2" tx2="dk2" accent1="accent1" accent2="accent2" accent3="accent3" accent4="accent4" accent5="accent5" accent6="accent6" hlink="hlink" folHlink="folHlink"/>
  <p:hf sldNum="0" hdr="0" ftr="0" dt="0"/>
  <p:notesStyle>
    <a:lvl1pPr marL="0" indent="0" algn="l" defTabSz="914400" rtl="0" eaLnBrk="1" latinLnBrk="0" hangingPunct="1">
      <a:buFont typeface="Arial" panose="020B0604020202020204" pitchFamily="34" charset="0"/>
      <a:buNone/>
      <a:defRPr sz="1100" kern="1200">
        <a:solidFill>
          <a:schemeClr val="tx1"/>
        </a:solidFill>
        <a:latin typeface="+mn-lt"/>
        <a:ea typeface="+mn-ea"/>
        <a:cs typeface="+mn-cs"/>
      </a:defRPr>
    </a:lvl1pPr>
    <a:lvl2pPr marL="341313" indent="-171450" algn="l" defTabSz="914400" rtl="0" eaLnBrk="1" latinLnBrk="0" hangingPunct="1">
      <a:buFont typeface="Arial" panose="020B0604020202020204" pitchFamily="34" charset="0"/>
      <a:buChar char="•"/>
      <a:defRPr sz="1100" kern="1200">
        <a:solidFill>
          <a:schemeClr val="tx1"/>
        </a:solidFill>
        <a:latin typeface="+mn-lt"/>
        <a:ea typeface="+mn-ea"/>
        <a:cs typeface="+mn-cs"/>
      </a:defRPr>
    </a:lvl2pPr>
    <a:lvl3pPr marL="515938" indent="-171450" algn="l" defTabSz="914400" rtl="0" eaLnBrk="1" latinLnBrk="0" hangingPunct="1">
      <a:buFont typeface="Calibri" panose="020F0502020204030204" pitchFamily="34" charset="0"/>
      <a:buChar char="‒"/>
      <a:defRPr sz="1100" kern="1200">
        <a:solidFill>
          <a:schemeClr val="tx1"/>
        </a:solidFill>
        <a:latin typeface="+mn-lt"/>
        <a:ea typeface="+mn-ea"/>
        <a:cs typeface="+mn-cs"/>
      </a:defRPr>
    </a:lvl3pPr>
    <a:lvl4pPr marL="688975" indent="-171450" algn="l" defTabSz="914400" rtl="0" eaLnBrk="1" latinLnBrk="0" hangingPunct="1">
      <a:buSzPct val="90000"/>
      <a:buFont typeface="Courier New" panose="02070309020205020404" pitchFamily="49" charset="0"/>
      <a:buChar char="o"/>
      <a:defRPr sz="11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mod="1">
    <p:ext uri="{620B2872-D7B9-4A21-9093-7833F8D536E1}">
      <p15:sldGuideLst xmlns:p15="http://schemas.microsoft.com/office/powerpoint/2012/main">
        <p15:guide id="1" pos="358"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6187382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8062747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Because</a:t>
            </a:r>
            <a:r>
              <a:rPr lang="en-US" baseline="0" dirty="0"/>
              <a:t> you want to prove or disprove, the statement also needs to be objective, not subjective.</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fld id="{30F18498-1159-498D-8DC7-E1A69C582DF5}" type="slidenum">
              <a:rPr lang="en-US" smtClean="0"/>
              <a:pPr/>
              <a:t>11</a:t>
            </a:fld>
            <a:endParaRPr lang="en-US" dirty="0"/>
          </a:p>
        </p:txBody>
      </p:sp>
    </p:spTree>
    <p:extLst>
      <p:ext uri="{BB962C8B-B14F-4D97-AF65-F5344CB8AC3E}">
        <p14:creationId xmlns:p14="http://schemas.microsoft.com/office/powerpoint/2010/main" val="34688464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Walk through</a:t>
            </a:r>
            <a:r>
              <a:rPr lang="en-US" baseline="0" dirty="0"/>
              <a:t> good and bad hypotheses</a:t>
            </a:r>
          </a:p>
          <a:p>
            <a:r>
              <a:rPr lang="en-US" baseline="0" dirty="0"/>
              <a:t>Albert Einstein’s hypothesis as part of General Relativity in 1915: Gravity will bend light</a:t>
            </a:r>
          </a:p>
          <a:p>
            <a:r>
              <a:rPr lang="en-US" baseline="0" dirty="0"/>
              <a:t>Test: observe displacement of a star’s location by the sun during a total solar eclipse</a:t>
            </a:r>
          </a:p>
          <a:p>
            <a:r>
              <a:rPr lang="en-US" baseline="0" dirty="0"/>
              <a:t>This was confirmed during the </a:t>
            </a:r>
            <a:r>
              <a:rPr lang="en-US" dirty="0"/>
              <a:t>total solar eclipse on May 29, 1919</a:t>
            </a:r>
            <a:endParaRPr lang="en-US" baseline="0" dirty="0"/>
          </a:p>
          <a:p>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12</a:t>
            </a:fld>
            <a:endParaRPr lang="en-US" altLang="en-US"/>
          </a:p>
        </p:txBody>
      </p:sp>
    </p:spTree>
    <p:extLst>
      <p:ext uri="{BB962C8B-B14F-4D97-AF65-F5344CB8AC3E}">
        <p14:creationId xmlns:p14="http://schemas.microsoft.com/office/powerpoint/2010/main" val="17987798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4625445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7533207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Highlight key parts of email: Actors (Country1 and anonymous</a:t>
            </a:r>
            <a:r>
              <a:rPr lang="en-US" baseline="0" dirty="0"/>
              <a:t> aggressor), Activity (both generic and targeted credential attacks), Persistence, evasion of defenses, request for aid.</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15</a:t>
            </a:fld>
            <a:endParaRPr lang="en-US" altLang="en-US"/>
          </a:p>
        </p:txBody>
      </p:sp>
    </p:spTree>
    <p:extLst>
      <p:ext uri="{BB962C8B-B14F-4D97-AF65-F5344CB8AC3E}">
        <p14:creationId xmlns:p14="http://schemas.microsoft.com/office/powerpoint/2010/main" val="27532075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Highlight key parts of email: Actors </a:t>
            </a:r>
            <a:r>
              <a:rPr lang="en-US"/>
              <a:t>(Country1 and </a:t>
            </a:r>
            <a:r>
              <a:rPr lang="en-US" dirty="0"/>
              <a:t>anonymous</a:t>
            </a:r>
            <a:r>
              <a:rPr lang="en-US" baseline="0" dirty="0"/>
              <a:t> aggressor), Activity (both generic and targeted credential attacks), Persistence, evasion of defenses, request for aid.</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16</a:t>
            </a:fld>
            <a:endParaRPr lang="en-US" altLang="en-US"/>
          </a:p>
        </p:txBody>
      </p:sp>
    </p:spTree>
    <p:extLst>
      <p:ext uri="{BB962C8B-B14F-4D97-AF65-F5344CB8AC3E}">
        <p14:creationId xmlns:p14="http://schemas.microsoft.com/office/powerpoint/2010/main" val="36514714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Highlight key parts of email: Actors </a:t>
            </a:r>
            <a:r>
              <a:rPr lang="en-US"/>
              <a:t>(Country1 and </a:t>
            </a:r>
            <a:r>
              <a:rPr lang="en-US" dirty="0"/>
              <a:t>anonymous</a:t>
            </a:r>
            <a:r>
              <a:rPr lang="en-US" baseline="0" dirty="0"/>
              <a:t> aggressor), Activity (both generic and targeted credential attacks), Persistence, evasion of defenses, request for aid.</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17</a:t>
            </a:fld>
            <a:endParaRPr lang="en-US" altLang="en-US"/>
          </a:p>
        </p:txBody>
      </p:sp>
    </p:spTree>
    <p:extLst>
      <p:ext uri="{BB962C8B-B14F-4D97-AF65-F5344CB8AC3E}">
        <p14:creationId xmlns:p14="http://schemas.microsoft.com/office/powerpoint/2010/main" val="29135033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First</a:t>
            </a:r>
            <a:r>
              <a:rPr lang="en-US" baseline="0" dirty="0"/>
              <a:t> is dismissive, unwise at this stage</a:t>
            </a:r>
          </a:p>
          <a:p>
            <a:r>
              <a:rPr lang="en-US" baseline="0" dirty="0"/>
              <a:t>Second is minimizing, discuss contra-indications</a:t>
            </a:r>
          </a:p>
          <a:p>
            <a:r>
              <a:rPr lang="en-US" baseline="0" dirty="0"/>
              <a:t>Third is possible, discuss why ignoring is contra-indicated</a:t>
            </a:r>
          </a:p>
          <a:p>
            <a:r>
              <a:rPr lang="en-US" baseline="0" dirty="0"/>
              <a:t>Fourth is “safe”, but discuss difficulties in escalation </a:t>
            </a:r>
          </a:p>
          <a:p>
            <a:r>
              <a:rPr lang="en-US" baseline="0" dirty="0"/>
              <a:t>Fifth is wise course.</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18</a:t>
            </a:fld>
            <a:endParaRPr lang="en-US" altLang="en-US"/>
          </a:p>
        </p:txBody>
      </p:sp>
    </p:spTree>
    <p:extLst>
      <p:ext uri="{BB962C8B-B14F-4D97-AF65-F5344CB8AC3E}">
        <p14:creationId xmlns:p14="http://schemas.microsoft.com/office/powerpoint/2010/main" val="28221868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230432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Image Placeholder 5"/>
          <p:cNvSpPr>
            <a:spLocks noGrp="1" noRot="1" noChangeAspect="1"/>
          </p:cNvSpPr>
          <p:nvPr>
            <p:ph type="sldImg"/>
          </p:nvPr>
        </p:nvSpPr>
        <p:spPr>
          <a:xfrm>
            <a:off x="987425" y="638175"/>
            <a:ext cx="4256088" cy="3192463"/>
          </a:xfrm>
          <a:prstGeom prst="rect">
            <a:avLst/>
          </a:prstGeom>
          <a:noFill/>
          <a:ln w="12700">
            <a:solidFill>
              <a:prstClr val="black"/>
            </a:solidFill>
          </a:ln>
        </p:spPr>
      </p:sp>
      <p:sp>
        <p:nvSpPr>
          <p:cNvPr id="7" name="Notes Placeholder 6"/>
          <p:cNvSpPr>
            <a:spLocks noGrp="1"/>
          </p:cNvSpPr>
          <p:nvPr>
            <p:ph type="body" idx="1"/>
          </p:nvPr>
        </p:nvSpPr>
        <p:spPr>
          <a:xfrm>
            <a:off x="623070" y="4044469"/>
            <a:ext cx="4984558" cy="3831601"/>
          </a:xfrm>
          <a:prstGeom prst="rect">
            <a:avLst/>
          </a:prstGeom>
        </p:spPr>
        <p:txBody>
          <a:bodyPr/>
          <a:lstStyle/>
          <a:p>
            <a:endParaRPr lang="en-US" dirty="0"/>
          </a:p>
        </p:txBody>
      </p:sp>
    </p:spTree>
    <p:extLst>
      <p:ext uri="{BB962C8B-B14F-4D97-AF65-F5344CB8AC3E}">
        <p14:creationId xmlns:p14="http://schemas.microsoft.com/office/powerpoint/2010/main" val="526918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278026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232432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Two forms:</a:t>
            </a:r>
          </a:p>
          <a:p>
            <a:r>
              <a:rPr lang="en-US" dirty="0" smtClean="0"/>
              <a:t>Positive acumen: thinking in ways known to be productive</a:t>
            </a:r>
          </a:p>
          <a:p>
            <a:r>
              <a:rPr lang="en-US" dirty="0" smtClean="0"/>
              <a:t>Negative</a:t>
            </a:r>
            <a:r>
              <a:rPr lang="en-US" baseline="0" dirty="0" smtClean="0"/>
              <a:t> acumen: avoiding biases and other thinking “traps”</a:t>
            </a:r>
            <a:endParaRPr lang="en-US" dirty="0"/>
          </a:p>
        </p:txBody>
      </p:sp>
    </p:spTree>
    <p:extLst>
      <p:ext uri="{BB962C8B-B14F-4D97-AF65-F5344CB8AC3E}">
        <p14:creationId xmlns:p14="http://schemas.microsoft.com/office/powerpoint/2010/main" val="21137237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Don’t dwell too much on the example</a:t>
            </a:r>
            <a:r>
              <a:rPr lang="en-US" baseline="0" dirty="0"/>
              <a:t>: it figures into </a:t>
            </a:r>
            <a:r>
              <a:rPr lang="en-US" baseline="0" dirty="0" smtClean="0"/>
              <a:t>a scenario in the afternoon</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23</a:t>
            </a:fld>
            <a:endParaRPr lang="en-US" altLang="en-US"/>
          </a:p>
        </p:txBody>
      </p:sp>
    </p:spTree>
    <p:extLst>
      <p:ext uri="{BB962C8B-B14F-4D97-AF65-F5344CB8AC3E}">
        <p14:creationId xmlns:p14="http://schemas.microsoft.com/office/powerpoint/2010/main" val="3958351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a:t>Recap</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24</a:t>
            </a:fld>
            <a:endParaRPr lang="en-US" altLang="en-US"/>
          </a:p>
        </p:txBody>
      </p:sp>
    </p:spTree>
    <p:extLst>
      <p:ext uri="{BB962C8B-B14F-4D97-AF65-F5344CB8AC3E}">
        <p14:creationId xmlns:p14="http://schemas.microsoft.com/office/powerpoint/2010/main" val="12901526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p:cNvSpPr>
            <a:spLocks noGrp="1" noRot="1" noChangeAspect="1" noTextEdit="1"/>
          </p:cNvSpPr>
          <p:nvPr>
            <p:ph type="sldImg"/>
          </p:nvPr>
        </p:nvSpPr>
        <p:spPr>
          <a:xfrm>
            <a:off x="1503363" y="350838"/>
            <a:ext cx="4321175" cy="3240087"/>
          </a:xfrm>
          <a:ln/>
        </p:spPr>
      </p:sp>
      <p:sp>
        <p:nvSpPr>
          <p:cNvPr id="512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Overview of the module</a:t>
            </a:r>
          </a:p>
        </p:txBody>
      </p:sp>
      <p:sp>
        <p:nvSpPr>
          <p:cNvPr id="5124" name="Slide Number Placeholder 3"/>
          <p:cNvSpPr>
            <a:spLocks noGrp="1"/>
          </p:cNvSpPr>
          <p:nvPr>
            <p:ph type="sldNum" sz="quarter" idx="5"/>
          </p:nvPr>
        </p:nvSpPr>
        <p:spPr>
          <a:xfrm>
            <a:off x="4169130" y="9130067"/>
            <a:ext cx="3146071" cy="46948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40127">
              <a:defRPr sz="2500">
                <a:solidFill>
                  <a:schemeClr val="tx1"/>
                </a:solidFill>
                <a:latin typeface="Arial" panose="020B0604020202020204" pitchFamily="34" charset="0"/>
                <a:ea typeface="MS PGothic" panose="020B0600070205080204" pitchFamily="34" charset="-128"/>
              </a:defRPr>
            </a:lvl1pPr>
            <a:lvl2pPr marL="777349" indent="-298980" defTabSz="940127">
              <a:defRPr sz="2500">
                <a:solidFill>
                  <a:schemeClr val="tx1"/>
                </a:solidFill>
                <a:latin typeface="Arial" panose="020B0604020202020204" pitchFamily="34" charset="0"/>
                <a:ea typeface="MS PGothic" panose="020B0600070205080204" pitchFamily="34" charset="-128"/>
              </a:defRPr>
            </a:lvl2pPr>
            <a:lvl3pPr marL="1195921" indent="-239184" defTabSz="940127">
              <a:defRPr sz="2500">
                <a:solidFill>
                  <a:schemeClr val="tx1"/>
                </a:solidFill>
                <a:latin typeface="Arial" panose="020B0604020202020204" pitchFamily="34" charset="0"/>
                <a:ea typeface="MS PGothic" panose="020B0600070205080204" pitchFamily="34" charset="-128"/>
              </a:defRPr>
            </a:lvl3pPr>
            <a:lvl4pPr marL="1674289" indent="-239184" defTabSz="940127">
              <a:defRPr sz="2500">
                <a:solidFill>
                  <a:schemeClr val="tx1"/>
                </a:solidFill>
                <a:latin typeface="Arial" panose="020B0604020202020204" pitchFamily="34" charset="0"/>
                <a:ea typeface="MS PGothic" panose="020B0600070205080204" pitchFamily="34" charset="-128"/>
              </a:defRPr>
            </a:lvl4pPr>
            <a:lvl5pPr marL="2152658" indent="-239184" defTabSz="940127">
              <a:defRPr sz="2500">
                <a:solidFill>
                  <a:schemeClr val="tx1"/>
                </a:solidFill>
                <a:latin typeface="Arial" panose="020B0604020202020204" pitchFamily="34" charset="0"/>
                <a:ea typeface="MS PGothic" panose="020B0600070205080204" pitchFamily="34" charset="-128"/>
              </a:defRPr>
            </a:lvl5pPr>
            <a:lvl6pPr marL="2631026"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6pPr>
            <a:lvl7pPr marL="3109394"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7pPr>
            <a:lvl8pPr marL="3587763"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8pPr>
            <a:lvl9pPr marL="4066131"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9pPr>
          </a:lstStyle>
          <a:p>
            <a:fld id="{C447F879-230A-484B-9699-88F705ECE84F}" type="slidenum">
              <a:rPr lang="en-US" altLang="en-US" sz="1300">
                <a:latin typeface="Times" panose="02020603050405020304" pitchFamily="18" charset="0"/>
              </a:rPr>
              <a:pPr/>
              <a:t>25</a:t>
            </a:fld>
            <a:endParaRPr lang="en-US" altLang="en-US" sz="1300">
              <a:latin typeface="Times" panose="02020603050405020304" pitchFamily="18" charset="0"/>
            </a:endParaRPr>
          </a:p>
        </p:txBody>
      </p:sp>
    </p:spTree>
    <p:extLst>
      <p:ext uri="{BB962C8B-B14F-4D97-AF65-F5344CB8AC3E}">
        <p14:creationId xmlns:p14="http://schemas.microsoft.com/office/powerpoint/2010/main" val="383720912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Walk through these hypotheses</a:t>
            </a:r>
          </a:p>
          <a:p>
            <a:pPr marL="228600" indent="-228600">
              <a:buAutoNum type="arabicParenR"/>
            </a:pPr>
            <a:r>
              <a:rPr lang="en-US" baseline="0" dirty="0"/>
              <a:t>Too dismissive</a:t>
            </a:r>
          </a:p>
          <a:p>
            <a:pPr marL="228600" indent="-228600">
              <a:buAutoNum type="arabicParenR"/>
            </a:pPr>
            <a:r>
              <a:rPr lang="en-US" baseline="0" dirty="0"/>
              <a:t>Too vague, not testable</a:t>
            </a:r>
          </a:p>
          <a:p>
            <a:pPr marL="228600" indent="-228600">
              <a:buAutoNum type="arabicParenR"/>
            </a:pPr>
            <a:r>
              <a:rPr lang="en-US" baseline="0" dirty="0"/>
              <a:t>Good hypothesis</a:t>
            </a:r>
          </a:p>
          <a:p>
            <a:pPr marL="228600" indent="-228600">
              <a:buAutoNum type="arabicParenR"/>
            </a:pPr>
            <a:r>
              <a:rPr lang="en-US" baseline="0" dirty="0"/>
              <a:t>Interpretation of motivation from traffic: too problematic</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26</a:t>
            </a:fld>
            <a:endParaRPr lang="en-US" altLang="en-US"/>
          </a:p>
        </p:txBody>
      </p:sp>
    </p:spTree>
    <p:extLst>
      <p:ext uri="{BB962C8B-B14F-4D97-AF65-F5344CB8AC3E}">
        <p14:creationId xmlns:p14="http://schemas.microsoft.com/office/powerpoint/2010/main" val="34953051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Where</a:t>
            </a:r>
            <a:r>
              <a:rPr lang="en-US" baseline="0" dirty="0"/>
              <a:t> we are in the model</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27</a:t>
            </a:fld>
            <a:endParaRPr lang="en-US" altLang="en-US"/>
          </a:p>
        </p:txBody>
      </p:sp>
    </p:spTree>
    <p:extLst>
      <p:ext uri="{BB962C8B-B14F-4D97-AF65-F5344CB8AC3E}">
        <p14:creationId xmlns:p14="http://schemas.microsoft.com/office/powerpoint/2010/main" val="5036916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4728197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Security is a systems property – it depends on knowing the environment in which a</a:t>
            </a:r>
            <a:r>
              <a:rPr lang="en-US" baseline="0" dirty="0" smtClean="0"/>
              <a:t> piece of software, a host, or a collection of data is used. What is secure in a closed, isolated, secure processing facility is not automatically secure on a company private internet, and what is secure there is not automatically secure in a corporate screened subnet designed for public-facing services.</a:t>
            </a:r>
            <a:endParaRPr lang="en-US" dirty="0"/>
          </a:p>
        </p:txBody>
      </p:sp>
    </p:spTree>
    <p:extLst>
      <p:ext uri="{BB962C8B-B14F-4D97-AF65-F5344CB8AC3E}">
        <p14:creationId xmlns:p14="http://schemas.microsoft.com/office/powerpoint/2010/main" val="33241737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89389446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9379030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Highlight items</a:t>
            </a:r>
            <a:r>
              <a:rPr lang="en-US" baseline="0" dirty="0"/>
              <a:t> that need more context: IP address, accounts, hosting, contacts</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31</a:t>
            </a:fld>
            <a:endParaRPr lang="en-US" altLang="en-US"/>
          </a:p>
        </p:txBody>
      </p:sp>
    </p:spTree>
    <p:extLst>
      <p:ext uri="{BB962C8B-B14F-4D97-AF65-F5344CB8AC3E}">
        <p14:creationId xmlns:p14="http://schemas.microsoft.com/office/powerpoint/2010/main" val="247177774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Highlight items</a:t>
            </a:r>
            <a:r>
              <a:rPr lang="en-US" baseline="0" dirty="0"/>
              <a:t> that need more context: IP address, accounts, hosting, contacts</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32</a:t>
            </a:fld>
            <a:endParaRPr lang="en-US" altLang="en-US"/>
          </a:p>
        </p:txBody>
      </p:sp>
    </p:spTree>
    <p:extLst>
      <p:ext uri="{BB962C8B-B14F-4D97-AF65-F5344CB8AC3E}">
        <p14:creationId xmlns:p14="http://schemas.microsoft.com/office/powerpoint/2010/main" val="148674213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80524970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71386482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Walk through why this is useful: case-by-case thinking</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35</a:t>
            </a:fld>
            <a:endParaRPr lang="en-US" altLang="en-US"/>
          </a:p>
        </p:txBody>
      </p:sp>
    </p:spTree>
    <p:extLst>
      <p:ext uri="{BB962C8B-B14F-4D97-AF65-F5344CB8AC3E}">
        <p14:creationId xmlns:p14="http://schemas.microsoft.com/office/powerpoint/2010/main" val="102276763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Hypotheses</a:t>
            </a:r>
            <a:r>
              <a:rPr lang="en-US" baseline="0" dirty="0"/>
              <a:t> need to cover all possibilities.</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36</a:t>
            </a:fld>
            <a:endParaRPr lang="en-US" altLang="en-US"/>
          </a:p>
        </p:txBody>
      </p:sp>
    </p:spTree>
    <p:extLst>
      <p:ext uri="{BB962C8B-B14F-4D97-AF65-F5344CB8AC3E}">
        <p14:creationId xmlns:p14="http://schemas.microsoft.com/office/powerpoint/2010/main" val="132090788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Recap</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37</a:t>
            </a:fld>
            <a:endParaRPr lang="en-US" altLang="en-US"/>
          </a:p>
        </p:txBody>
      </p:sp>
    </p:spTree>
    <p:extLst>
      <p:ext uri="{BB962C8B-B14F-4D97-AF65-F5344CB8AC3E}">
        <p14:creationId xmlns:p14="http://schemas.microsoft.com/office/powerpoint/2010/main" val="402609559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p:cNvSpPr>
            <a:spLocks noGrp="1" noRot="1" noChangeAspect="1" noTextEdit="1"/>
          </p:cNvSpPr>
          <p:nvPr>
            <p:ph type="sldImg"/>
          </p:nvPr>
        </p:nvSpPr>
        <p:spPr>
          <a:xfrm>
            <a:off x="1503363" y="350838"/>
            <a:ext cx="4321175" cy="3240087"/>
          </a:xfrm>
          <a:ln/>
        </p:spPr>
      </p:sp>
      <p:sp>
        <p:nvSpPr>
          <p:cNvPr id="512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Times" panose="02020603050405020304" pitchFamily="18" charset="0"/>
              </a:rPr>
              <a:t>Module Overview</a:t>
            </a:r>
          </a:p>
        </p:txBody>
      </p:sp>
      <p:sp>
        <p:nvSpPr>
          <p:cNvPr id="5124" name="Slide Number Placeholder 3"/>
          <p:cNvSpPr>
            <a:spLocks noGrp="1"/>
          </p:cNvSpPr>
          <p:nvPr>
            <p:ph type="sldNum" sz="quarter" idx="5"/>
          </p:nvPr>
        </p:nvSpPr>
        <p:spPr>
          <a:xfrm>
            <a:off x="4169130" y="9130067"/>
            <a:ext cx="3146071" cy="46948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40127">
              <a:defRPr sz="2500">
                <a:solidFill>
                  <a:schemeClr val="tx1"/>
                </a:solidFill>
                <a:latin typeface="Arial" panose="020B0604020202020204" pitchFamily="34" charset="0"/>
                <a:ea typeface="MS PGothic" panose="020B0600070205080204" pitchFamily="34" charset="-128"/>
              </a:defRPr>
            </a:lvl1pPr>
            <a:lvl2pPr marL="777349" indent="-298980" defTabSz="940127">
              <a:defRPr sz="2500">
                <a:solidFill>
                  <a:schemeClr val="tx1"/>
                </a:solidFill>
                <a:latin typeface="Arial" panose="020B0604020202020204" pitchFamily="34" charset="0"/>
                <a:ea typeface="MS PGothic" panose="020B0600070205080204" pitchFamily="34" charset="-128"/>
              </a:defRPr>
            </a:lvl2pPr>
            <a:lvl3pPr marL="1195921" indent="-239184" defTabSz="940127">
              <a:defRPr sz="2500">
                <a:solidFill>
                  <a:schemeClr val="tx1"/>
                </a:solidFill>
                <a:latin typeface="Arial" panose="020B0604020202020204" pitchFamily="34" charset="0"/>
                <a:ea typeface="MS PGothic" panose="020B0600070205080204" pitchFamily="34" charset="-128"/>
              </a:defRPr>
            </a:lvl3pPr>
            <a:lvl4pPr marL="1674289" indent="-239184" defTabSz="940127">
              <a:defRPr sz="2500">
                <a:solidFill>
                  <a:schemeClr val="tx1"/>
                </a:solidFill>
                <a:latin typeface="Arial" panose="020B0604020202020204" pitchFamily="34" charset="0"/>
                <a:ea typeface="MS PGothic" panose="020B0600070205080204" pitchFamily="34" charset="-128"/>
              </a:defRPr>
            </a:lvl4pPr>
            <a:lvl5pPr marL="2152658" indent="-239184" defTabSz="940127">
              <a:defRPr sz="2500">
                <a:solidFill>
                  <a:schemeClr val="tx1"/>
                </a:solidFill>
                <a:latin typeface="Arial" panose="020B0604020202020204" pitchFamily="34" charset="0"/>
                <a:ea typeface="MS PGothic" panose="020B0600070205080204" pitchFamily="34" charset="-128"/>
              </a:defRPr>
            </a:lvl5pPr>
            <a:lvl6pPr marL="2631026"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6pPr>
            <a:lvl7pPr marL="3109394"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7pPr>
            <a:lvl8pPr marL="3587763"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8pPr>
            <a:lvl9pPr marL="4066131"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9pPr>
          </a:lstStyle>
          <a:p>
            <a:fld id="{C447F879-230A-484B-9699-88F705ECE84F}" type="slidenum">
              <a:rPr lang="en-US" altLang="en-US" sz="1300">
                <a:latin typeface="Times" panose="02020603050405020304" pitchFamily="18" charset="0"/>
              </a:rPr>
              <a:pPr/>
              <a:t>38</a:t>
            </a:fld>
            <a:endParaRPr lang="en-US" altLang="en-US" sz="1300">
              <a:latin typeface="Times" panose="02020603050405020304" pitchFamily="18" charset="0"/>
            </a:endParaRPr>
          </a:p>
        </p:txBody>
      </p:sp>
    </p:spTree>
    <p:extLst>
      <p:ext uri="{BB962C8B-B14F-4D97-AF65-F5344CB8AC3E}">
        <p14:creationId xmlns:p14="http://schemas.microsoft.com/office/powerpoint/2010/main" val="68367002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Where we are in the model</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39</a:t>
            </a:fld>
            <a:endParaRPr lang="en-US" altLang="en-US"/>
          </a:p>
        </p:txBody>
      </p:sp>
    </p:spTree>
    <p:extLst>
      <p:ext uri="{BB962C8B-B14F-4D97-AF65-F5344CB8AC3E}">
        <p14:creationId xmlns:p14="http://schemas.microsoft.com/office/powerpoint/2010/main" val="29714515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30512425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Discuss</a:t>
            </a:r>
            <a:r>
              <a:rPr lang="en-US" baseline="0" dirty="0"/>
              <a:t> data needs</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40</a:t>
            </a:fld>
            <a:endParaRPr lang="en-US" altLang="en-US"/>
          </a:p>
        </p:txBody>
      </p:sp>
    </p:spTree>
    <p:extLst>
      <p:ext uri="{BB962C8B-B14F-4D97-AF65-F5344CB8AC3E}">
        <p14:creationId xmlns:p14="http://schemas.microsoft.com/office/powerpoint/2010/main" val="210613001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Discuss data sources</a:t>
            </a:r>
            <a:r>
              <a:rPr lang="en-US" baseline="0" dirty="0"/>
              <a:t> (include good data vs. bad data)</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41</a:t>
            </a:fld>
            <a:endParaRPr lang="en-US" altLang="en-US"/>
          </a:p>
        </p:txBody>
      </p:sp>
    </p:spTree>
    <p:extLst>
      <p:ext uri="{BB962C8B-B14F-4D97-AF65-F5344CB8AC3E}">
        <p14:creationId xmlns:p14="http://schemas.microsoft.com/office/powerpoint/2010/main" val="312125533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Discuss uncertainty</a:t>
            </a:r>
            <a:r>
              <a:rPr lang="en-US" baseline="0" dirty="0"/>
              <a:t> from inference or “what if”</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42</a:t>
            </a:fld>
            <a:endParaRPr lang="en-US" altLang="en-US"/>
          </a:p>
        </p:txBody>
      </p:sp>
    </p:spTree>
    <p:extLst>
      <p:ext uri="{BB962C8B-B14F-4D97-AF65-F5344CB8AC3E}">
        <p14:creationId xmlns:p14="http://schemas.microsoft.com/office/powerpoint/2010/main" val="71365703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Discuss</a:t>
            </a:r>
            <a:r>
              <a:rPr lang="en-US" baseline="0" dirty="0"/>
              <a:t> data gathering: Source addresses, traffic, applicable policies? any possible impacts?</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43</a:t>
            </a:fld>
            <a:endParaRPr lang="en-US" altLang="en-US"/>
          </a:p>
        </p:txBody>
      </p:sp>
    </p:spTree>
    <p:extLst>
      <p:ext uri="{BB962C8B-B14F-4D97-AF65-F5344CB8AC3E}">
        <p14:creationId xmlns:p14="http://schemas.microsoft.com/office/powerpoint/2010/main" val="23714081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81725829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Discuss further</a:t>
            </a:r>
            <a:r>
              <a:rPr lang="en-US" baseline="0" dirty="0"/>
              <a:t> information useful </a:t>
            </a:r>
            <a:r>
              <a:rPr lang="en-US" baseline="0"/>
              <a:t>in proving/disproving these</a:t>
            </a:r>
            <a:endParaRPr lang="en-US"/>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45</a:t>
            </a:fld>
            <a:endParaRPr lang="en-US" altLang="en-US"/>
          </a:p>
        </p:txBody>
      </p:sp>
    </p:spTree>
    <p:extLst>
      <p:ext uri="{BB962C8B-B14F-4D97-AF65-F5344CB8AC3E}">
        <p14:creationId xmlns:p14="http://schemas.microsoft.com/office/powerpoint/2010/main" val="121634078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88519321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4140497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4248483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p:cNvSpPr>
            <a:spLocks noGrp="1" noRot="1" noChangeAspect="1" noTextEdit="1"/>
          </p:cNvSpPr>
          <p:nvPr>
            <p:ph type="sldImg"/>
          </p:nvPr>
        </p:nvSpPr>
        <p:spPr>
          <a:xfrm>
            <a:off x="1503363" y="350838"/>
            <a:ext cx="4321175" cy="3240087"/>
          </a:xfrm>
          <a:ln/>
        </p:spPr>
      </p:sp>
      <p:sp>
        <p:nvSpPr>
          <p:cNvPr id="512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Times" panose="02020603050405020304" pitchFamily="18" charset="0"/>
              </a:rPr>
              <a:t>Overview</a:t>
            </a:r>
          </a:p>
        </p:txBody>
      </p:sp>
      <p:sp>
        <p:nvSpPr>
          <p:cNvPr id="5124" name="Slide Number Placeholder 3"/>
          <p:cNvSpPr>
            <a:spLocks noGrp="1"/>
          </p:cNvSpPr>
          <p:nvPr>
            <p:ph type="sldNum" sz="quarter" idx="5"/>
          </p:nvPr>
        </p:nvSpPr>
        <p:spPr>
          <a:xfrm>
            <a:off x="4169130" y="9130067"/>
            <a:ext cx="3146071" cy="46948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40127">
              <a:defRPr sz="2500">
                <a:solidFill>
                  <a:schemeClr val="tx1"/>
                </a:solidFill>
                <a:latin typeface="Arial" panose="020B0604020202020204" pitchFamily="34" charset="0"/>
                <a:ea typeface="MS PGothic" panose="020B0600070205080204" pitchFamily="34" charset="-128"/>
              </a:defRPr>
            </a:lvl1pPr>
            <a:lvl2pPr marL="777349" indent="-298980" defTabSz="940127">
              <a:defRPr sz="2500">
                <a:solidFill>
                  <a:schemeClr val="tx1"/>
                </a:solidFill>
                <a:latin typeface="Arial" panose="020B0604020202020204" pitchFamily="34" charset="0"/>
                <a:ea typeface="MS PGothic" panose="020B0600070205080204" pitchFamily="34" charset="-128"/>
              </a:defRPr>
            </a:lvl2pPr>
            <a:lvl3pPr marL="1195921" indent="-239184" defTabSz="940127">
              <a:defRPr sz="2500">
                <a:solidFill>
                  <a:schemeClr val="tx1"/>
                </a:solidFill>
                <a:latin typeface="Arial" panose="020B0604020202020204" pitchFamily="34" charset="0"/>
                <a:ea typeface="MS PGothic" panose="020B0600070205080204" pitchFamily="34" charset="-128"/>
              </a:defRPr>
            </a:lvl3pPr>
            <a:lvl4pPr marL="1674289" indent="-239184" defTabSz="940127">
              <a:defRPr sz="2500">
                <a:solidFill>
                  <a:schemeClr val="tx1"/>
                </a:solidFill>
                <a:latin typeface="Arial" panose="020B0604020202020204" pitchFamily="34" charset="0"/>
                <a:ea typeface="MS PGothic" panose="020B0600070205080204" pitchFamily="34" charset="-128"/>
              </a:defRPr>
            </a:lvl4pPr>
            <a:lvl5pPr marL="2152658" indent="-239184" defTabSz="940127">
              <a:defRPr sz="2500">
                <a:solidFill>
                  <a:schemeClr val="tx1"/>
                </a:solidFill>
                <a:latin typeface="Arial" panose="020B0604020202020204" pitchFamily="34" charset="0"/>
                <a:ea typeface="MS PGothic" panose="020B0600070205080204" pitchFamily="34" charset="-128"/>
              </a:defRPr>
            </a:lvl5pPr>
            <a:lvl6pPr marL="2631026"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6pPr>
            <a:lvl7pPr marL="3109394"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7pPr>
            <a:lvl8pPr marL="3587763"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8pPr>
            <a:lvl9pPr marL="4066131"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9pPr>
          </a:lstStyle>
          <a:p>
            <a:fld id="{C447F879-230A-484B-9699-88F705ECE84F}" type="slidenum">
              <a:rPr lang="en-US" altLang="en-US" sz="1300">
                <a:latin typeface="Times" panose="02020603050405020304" pitchFamily="18" charset="0"/>
              </a:rPr>
              <a:pPr/>
              <a:t>49</a:t>
            </a:fld>
            <a:endParaRPr lang="en-US" altLang="en-US" sz="1300">
              <a:latin typeface="Times" panose="02020603050405020304" pitchFamily="18" charset="0"/>
            </a:endParaRPr>
          </a:p>
        </p:txBody>
      </p:sp>
    </p:spTree>
    <p:extLst>
      <p:ext uri="{BB962C8B-B14F-4D97-AF65-F5344CB8AC3E}">
        <p14:creationId xmlns:p14="http://schemas.microsoft.com/office/powerpoint/2010/main" val="3465258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Network</a:t>
            </a:r>
            <a:r>
              <a:rPr lang="en-US" baseline="0" dirty="0"/>
              <a:t> traffic analysis is related to intelligence analysis, so the definition of analysis derives here</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5</a:t>
            </a:fld>
            <a:endParaRPr lang="en-US" altLang="en-US"/>
          </a:p>
        </p:txBody>
      </p:sp>
    </p:spTree>
    <p:extLst>
      <p:ext uri="{BB962C8B-B14F-4D97-AF65-F5344CB8AC3E}">
        <p14:creationId xmlns:p14="http://schemas.microsoft.com/office/powerpoint/2010/main" val="424266437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recap</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50</a:t>
            </a:fld>
            <a:endParaRPr lang="en-US" altLang="en-US"/>
          </a:p>
        </p:txBody>
      </p:sp>
    </p:spTree>
    <p:extLst>
      <p:ext uri="{BB962C8B-B14F-4D97-AF65-F5344CB8AC3E}">
        <p14:creationId xmlns:p14="http://schemas.microsoft.com/office/powerpoint/2010/main" val="233732918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recap</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51</a:t>
            </a:fld>
            <a:endParaRPr lang="en-US" altLang="en-US"/>
          </a:p>
        </p:txBody>
      </p:sp>
    </p:spTree>
    <p:extLst>
      <p:ext uri="{BB962C8B-B14F-4D97-AF65-F5344CB8AC3E}">
        <p14:creationId xmlns:p14="http://schemas.microsoft.com/office/powerpoint/2010/main" val="314895887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recap</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52</a:t>
            </a:fld>
            <a:endParaRPr lang="en-US" altLang="en-US"/>
          </a:p>
        </p:txBody>
      </p:sp>
    </p:spTree>
    <p:extLst>
      <p:ext uri="{BB962C8B-B14F-4D97-AF65-F5344CB8AC3E}">
        <p14:creationId xmlns:p14="http://schemas.microsoft.com/office/powerpoint/2010/main" val="297926154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recap</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53</a:t>
            </a:fld>
            <a:endParaRPr lang="en-US" altLang="en-US"/>
          </a:p>
        </p:txBody>
      </p:sp>
    </p:spTree>
    <p:extLst>
      <p:ext uri="{BB962C8B-B14F-4D97-AF65-F5344CB8AC3E}">
        <p14:creationId xmlns:p14="http://schemas.microsoft.com/office/powerpoint/2010/main" val="308647453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recap</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54</a:t>
            </a:fld>
            <a:endParaRPr lang="en-US" altLang="en-US"/>
          </a:p>
        </p:txBody>
      </p:sp>
    </p:spTree>
    <p:extLst>
      <p:ext uri="{BB962C8B-B14F-4D97-AF65-F5344CB8AC3E}">
        <p14:creationId xmlns:p14="http://schemas.microsoft.com/office/powerpoint/2010/main" val="133910536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recap</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55</a:t>
            </a:fld>
            <a:endParaRPr lang="en-US" altLang="en-US"/>
          </a:p>
        </p:txBody>
      </p:sp>
    </p:spTree>
    <p:extLst>
      <p:ext uri="{BB962C8B-B14F-4D97-AF65-F5344CB8AC3E}">
        <p14:creationId xmlns:p14="http://schemas.microsoft.com/office/powerpoint/2010/main" val="386627362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p:cNvSpPr>
            <a:spLocks noGrp="1" noRot="1" noChangeAspect="1" noTextEdit="1"/>
          </p:cNvSpPr>
          <p:nvPr>
            <p:ph type="sldImg"/>
          </p:nvPr>
        </p:nvSpPr>
        <p:spPr>
          <a:xfrm>
            <a:off x="1503363" y="350838"/>
            <a:ext cx="4321175" cy="3240087"/>
          </a:xfrm>
          <a:ln/>
        </p:spPr>
      </p:sp>
      <p:sp>
        <p:nvSpPr>
          <p:cNvPr id="512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Times" panose="02020603050405020304" pitchFamily="18" charset="0"/>
              </a:rPr>
              <a:t>Overview</a:t>
            </a:r>
          </a:p>
        </p:txBody>
      </p:sp>
      <p:sp>
        <p:nvSpPr>
          <p:cNvPr id="5124" name="Slide Number Placeholder 3"/>
          <p:cNvSpPr>
            <a:spLocks noGrp="1"/>
          </p:cNvSpPr>
          <p:nvPr>
            <p:ph type="sldNum" sz="quarter" idx="5"/>
          </p:nvPr>
        </p:nvSpPr>
        <p:spPr>
          <a:xfrm>
            <a:off x="4169130" y="9130067"/>
            <a:ext cx="3146071" cy="46948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40127">
              <a:defRPr sz="2500">
                <a:solidFill>
                  <a:schemeClr val="tx1"/>
                </a:solidFill>
                <a:latin typeface="Arial" panose="020B0604020202020204" pitchFamily="34" charset="0"/>
                <a:ea typeface="MS PGothic" panose="020B0600070205080204" pitchFamily="34" charset="-128"/>
              </a:defRPr>
            </a:lvl1pPr>
            <a:lvl2pPr marL="777349" indent="-298980" defTabSz="940127">
              <a:defRPr sz="2500">
                <a:solidFill>
                  <a:schemeClr val="tx1"/>
                </a:solidFill>
                <a:latin typeface="Arial" panose="020B0604020202020204" pitchFamily="34" charset="0"/>
                <a:ea typeface="MS PGothic" panose="020B0600070205080204" pitchFamily="34" charset="-128"/>
              </a:defRPr>
            </a:lvl2pPr>
            <a:lvl3pPr marL="1195921" indent="-239184" defTabSz="940127">
              <a:defRPr sz="2500">
                <a:solidFill>
                  <a:schemeClr val="tx1"/>
                </a:solidFill>
                <a:latin typeface="Arial" panose="020B0604020202020204" pitchFamily="34" charset="0"/>
                <a:ea typeface="MS PGothic" panose="020B0600070205080204" pitchFamily="34" charset="-128"/>
              </a:defRPr>
            </a:lvl3pPr>
            <a:lvl4pPr marL="1674289" indent="-239184" defTabSz="940127">
              <a:defRPr sz="2500">
                <a:solidFill>
                  <a:schemeClr val="tx1"/>
                </a:solidFill>
                <a:latin typeface="Arial" panose="020B0604020202020204" pitchFamily="34" charset="0"/>
                <a:ea typeface="MS PGothic" panose="020B0600070205080204" pitchFamily="34" charset="-128"/>
              </a:defRPr>
            </a:lvl4pPr>
            <a:lvl5pPr marL="2152658" indent="-239184" defTabSz="940127">
              <a:defRPr sz="2500">
                <a:solidFill>
                  <a:schemeClr val="tx1"/>
                </a:solidFill>
                <a:latin typeface="Arial" panose="020B0604020202020204" pitchFamily="34" charset="0"/>
                <a:ea typeface="MS PGothic" panose="020B0600070205080204" pitchFamily="34" charset="-128"/>
              </a:defRPr>
            </a:lvl5pPr>
            <a:lvl6pPr marL="2631026"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6pPr>
            <a:lvl7pPr marL="3109394"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7pPr>
            <a:lvl8pPr marL="3587763"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8pPr>
            <a:lvl9pPr marL="4066131"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9pPr>
          </a:lstStyle>
          <a:p>
            <a:fld id="{C447F879-230A-484B-9699-88F705ECE84F}" type="slidenum">
              <a:rPr lang="en-US" altLang="en-US" sz="1300">
                <a:latin typeface="Times" panose="02020603050405020304" pitchFamily="18" charset="0"/>
              </a:rPr>
              <a:pPr/>
              <a:t>56</a:t>
            </a:fld>
            <a:endParaRPr lang="en-US" altLang="en-US" sz="1300">
              <a:latin typeface="Times" panose="02020603050405020304" pitchFamily="18" charset="0"/>
            </a:endParaRPr>
          </a:p>
        </p:txBody>
      </p:sp>
    </p:spTree>
    <p:extLst>
      <p:ext uri="{BB962C8B-B14F-4D97-AF65-F5344CB8AC3E}">
        <p14:creationId xmlns:p14="http://schemas.microsoft.com/office/powerpoint/2010/main" val="336553689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Where we are in the model</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57</a:t>
            </a:fld>
            <a:endParaRPr lang="en-US" altLang="en-US"/>
          </a:p>
        </p:txBody>
      </p:sp>
    </p:spTree>
    <p:extLst>
      <p:ext uri="{BB962C8B-B14F-4D97-AF65-F5344CB8AC3E}">
        <p14:creationId xmlns:p14="http://schemas.microsoft.com/office/powerpoint/2010/main" val="298165480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baseline="0" dirty="0"/>
              <a:t>Can think of this as specific or intrinsic to the individual event, requiring information from the assets used and impacted.</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fld id="{30F18498-1159-498D-8DC7-E1A69C582DF5}" type="slidenum">
              <a:rPr lang="en-US" smtClean="0"/>
              <a:pPr/>
              <a:t>58</a:t>
            </a:fld>
            <a:endParaRPr lang="en-US" dirty="0"/>
          </a:p>
        </p:txBody>
      </p:sp>
    </p:spTree>
    <p:extLst>
      <p:ext uri="{BB962C8B-B14F-4D97-AF65-F5344CB8AC3E}">
        <p14:creationId xmlns:p14="http://schemas.microsoft.com/office/powerpoint/2010/main" val="98661110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Logs</a:t>
            </a:r>
            <a:r>
              <a:rPr lang="en-US" baseline="0" dirty="0"/>
              <a:t> in the cyber realm are things like network flow, packet capture, security event logs, application event logs, even alerts are a type of log</a:t>
            </a:r>
          </a:p>
          <a:p>
            <a:r>
              <a:rPr lang="en-US" baseline="0" dirty="0"/>
              <a:t>Logs in other realms can be things like audio or video recordings, eye-witness accounts</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fld id="{30F18498-1159-498D-8DC7-E1A69C582DF5}" type="slidenum">
              <a:rPr lang="en-US" smtClean="0"/>
              <a:pPr/>
              <a:t>59</a:t>
            </a:fld>
            <a:endParaRPr lang="en-US" dirty="0"/>
          </a:p>
        </p:txBody>
      </p:sp>
    </p:spTree>
    <p:extLst>
      <p:ext uri="{BB962C8B-B14F-4D97-AF65-F5344CB8AC3E}">
        <p14:creationId xmlns:p14="http://schemas.microsoft.com/office/powerpoint/2010/main" val="40388812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This is the overview</a:t>
            </a:r>
            <a:r>
              <a:rPr lang="en-US" baseline="0" dirty="0"/>
              <a:t> of the model of analysis:</a:t>
            </a:r>
          </a:p>
          <a:p>
            <a:pPr marL="171450" indent="-171450">
              <a:buFontTx/>
              <a:buChar char="-"/>
            </a:pPr>
            <a:r>
              <a:rPr lang="en-US" baseline="0" dirty="0"/>
              <a:t>Understanding what data is needed (context)</a:t>
            </a:r>
          </a:p>
          <a:p>
            <a:pPr marL="171450" indent="-171450">
              <a:buFontTx/>
              <a:buChar char="-"/>
            </a:pPr>
            <a:r>
              <a:rPr lang="en-US" baseline="0" dirty="0"/>
              <a:t>Seeking and gathering what data we can </a:t>
            </a:r>
          </a:p>
          <a:p>
            <a:pPr marL="171450" indent="-171450">
              <a:buFontTx/>
              <a:buChar char="-"/>
            </a:pPr>
            <a:r>
              <a:rPr lang="en-US" baseline="0" dirty="0"/>
              <a:t>Microanalysis to use the data to identify and characterize events</a:t>
            </a:r>
          </a:p>
          <a:p>
            <a:pPr marL="171450" indent="-171450">
              <a:buFontTx/>
              <a:buChar char="-"/>
            </a:pPr>
            <a:r>
              <a:rPr lang="en-US" baseline="0" dirty="0"/>
              <a:t>Using macroanalysis to understand the cumulative activity represented in these events, and the impact of that activity</a:t>
            </a:r>
          </a:p>
          <a:p>
            <a:pPr marL="171450" indent="-171450">
              <a:buFontTx/>
              <a:buChar char="-"/>
            </a:pPr>
            <a:r>
              <a:rPr lang="en-US" baseline="0" dirty="0"/>
              <a:t>Sharing the findings that result from that understanding</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6</a:t>
            </a:fld>
            <a:endParaRPr lang="en-US" altLang="en-US"/>
          </a:p>
        </p:txBody>
      </p:sp>
    </p:spTree>
    <p:extLst>
      <p:ext uri="{BB962C8B-B14F-4D97-AF65-F5344CB8AC3E}">
        <p14:creationId xmlns:p14="http://schemas.microsoft.com/office/powerpoint/2010/main" val="221518120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65009620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Distinctions between the three types of methods are hazy</a:t>
            </a:r>
            <a:r>
              <a:rPr lang="en-US" baseline="0" dirty="0"/>
              <a:t> at best.</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fld id="{30F18498-1159-498D-8DC7-E1A69C582DF5}" type="slidenum">
              <a:rPr lang="en-US" smtClean="0"/>
              <a:pPr/>
              <a:t>61</a:t>
            </a:fld>
            <a:endParaRPr lang="en-US" dirty="0"/>
          </a:p>
        </p:txBody>
      </p:sp>
    </p:spTree>
    <p:extLst>
      <p:ext uri="{BB962C8B-B14F-4D97-AF65-F5344CB8AC3E}">
        <p14:creationId xmlns:p14="http://schemas.microsoft.com/office/powerpoint/2010/main" val="334122658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p:cNvSpPr>
            <a:spLocks noGrp="1" noRot="1" noChangeAspect="1" noTextEdit="1"/>
          </p:cNvSpPr>
          <p:nvPr>
            <p:ph type="sldImg"/>
          </p:nvPr>
        </p:nvSpPr>
        <p:spPr>
          <a:xfrm>
            <a:off x="1503363" y="350838"/>
            <a:ext cx="4321175" cy="3240087"/>
          </a:xfrm>
          <a:ln/>
        </p:spPr>
      </p:sp>
      <p:sp>
        <p:nvSpPr>
          <p:cNvPr id="512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Times" panose="02020603050405020304" pitchFamily="18" charset="0"/>
              </a:rPr>
              <a:t>Overview</a:t>
            </a:r>
          </a:p>
        </p:txBody>
      </p:sp>
      <p:sp>
        <p:nvSpPr>
          <p:cNvPr id="5124" name="Slide Number Placeholder 3"/>
          <p:cNvSpPr>
            <a:spLocks noGrp="1"/>
          </p:cNvSpPr>
          <p:nvPr>
            <p:ph type="sldNum" sz="quarter" idx="5"/>
          </p:nvPr>
        </p:nvSpPr>
        <p:spPr>
          <a:xfrm>
            <a:off x="4169130" y="9130067"/>
            <a:ext cx="3146071" cy="46948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40127">
              <a:defRPr sz="2500">
                <a:solidFill>
                  <a:schemeClr val="tx1"/>
                </a:solidFill>
                <a:latin typeface="Arial" panose="020B0604020202020204" pitchFamily="34" charset="0"/>
                <a:ea typeface="MS PGothic" panose="020B0600070205080204" pitchFamily="34" charset="-128"/>
              </a:defRPr>
            </a:lvl1pPr>
            <a:lvl2pPr marL="777349" indent="-298980" defTabSz="940127">
              <a:defRPr sz="2500">
                <a:solidFill>
                  <a:schemeClr val="tx1"/>
                </a:solidFill>
                <a:latin typeface="Arial" panose="020B0604020202020204" pitchFamily="34" charset="0"/>
                <a:ea typeface="MS PGothic" panose="020B0600070205080204" pitchFamily="34" charset="-128"/>
              </a:defRPr>
            </a:lvl2pPr>
            <a:lvl3pPr marL="1195921" indent="-239184" defTabSz="940127">
              <a:defRPr sz="2500">
                <a:solidFill>
                  <a:schemeClr val="tx1"/>
                </a:solidFill>
                <a:latin typeface="Arial" panose="020B0604020202020204" pitchFamily="34" charset="0"/>
                <a:ea typeface="MS PGothic" panose="020B0600070205080204" pitchFamily="34" charset="-128"/>
              </a:defRPr>
            </a:lvl3pPr>
            <a:lvl4pPr marL="1674289" indent="-239184" defTabSz="940127">
              <a:defRPr sz="2500">
                <a:solidFill>
                  <a:schemeClr val="tx1"/>
                </a:solidFill>
                <a:latin typeface="Arial" panose="020B0604020202020204" pitchFamily="34" charset="0"/>
                <a:ea typeface="MS PGothic" panose="020B0600070205080204" pitchFamily="34" charset="-128"/>
              </a:defRPr>
            </a:lvl4pPr>
            <a:lvl5pPr marL="2152658" indent="-239184" defTabSz="940127">
              <a:defRPr sz="2500">
                <a:solidFill>
                  <a:schemeClr val="tx1"/>
                </a:solidFill>
                <a:latin typeface="Arial" panose="020B0604020202020204" pitchFamily="34" charset="0"/>
                <a:ea typeface="MS PGothic" panose="020B0600070205080204" pitchFamily="34" charset="-128"/>
              </a:defRPr>
            </a:lvl5pPr>
            <a:lvl6pPr marL="2631026"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6pPr>
            <a:lvl7pPr marL="3109394"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7pPr>
            <a:lvl8pPr marL="3587763"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8pPr>
            <a:lvl9pPr marL="4066131"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9pPr>
          </a:lstStyle>
          <a:p>
            <a:fld id="{C447F879-230A-484B-9699-88F705ECE84F}" type="slidenum">
              <a:rPr lang="en-US" altLang="en-US" sz="1300">
                <a:latin typeface="Times" panose="02020603050405020304" pitchFamily="18" charset="0"/>
              </a:rPr>
              <a:pPr/>
              <a:t>62</a:t>
            </a:fld>
            <a:endParaRPr lang="en-US" altLang="en-US" sz="1300">
              <a:latin typeface="Times" panose="02020603050405020304" pitchFamily="18" charset="0"/>
            </a:endParaRPr>
          </a:p>
        </p:txBody>
      </p:sp>
    </p:spTree>
    <p:extLst>
      <p:ext uri="{BB962C8B-B14F-4D97-AF65-F5344CB8AC3E}">
        <p14:creationId xmlns:p14="http://schemas.microsoft.com/office/powerpoint/2010/main" val="69178049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63</a:t>
            </a:fld>
            <a:endParaRPr lang="en-US" altLang="en-US"/>
          </a:p>
        </p:txBody>
      </p:sp>
    </p:spTree>
    <p:extLst>
      <p:ext uri="{BB962C8B-B14F-4D97-AF65-F5344CB8AC3E}">
        <p14:creationId xmlns:p14="http://schemas.microsoft.com/office/powerpoint/2010/main" val="424068945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64</a:t>
            </a:fld>
            <a:endParaRPr lang="en-US" altLang="en-US"/>
          </a:p>
        </p:txBody>
      </p:sp>
    </p:spTree>
    <p:extLst>
      <p:ext uri="{BB962C8B-B14F-4D97-AF65-F5344CB8AC3E}">
        <p14:creationId xmlns:p14="http://schemas.microsoft.com/office/powerpoint/2010/main" val="196080908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65</a:t>
            </a:fld>
            <a:endParaRPr lang="en-US" altLang="en-US"/>
          </a:p>
        </p:txBody>
      </p:sp>
    </p:spTree>
    <p:extLst>
      <p:ext uri="{BB962C8B-B14F-4D97-AF65-F5344CB8AC3E}">
        <p14:creationId xmlns:p14="http://schemas.microsoft.com/office/powerpoint/2010/main" val="356717709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p:cNvSpPr>
            <a:spLocks noGrp="1" noRot="1" noChangeAspect="1" noTextEdit="1"/>
          </p:cNvSpPr>
          <p:nvPr>
            <p:ph type="sldImg"/>
          </p:nvPr>
        </p:nvSpPr>
        <p:spPr>
          <a:xfrm>
            <a:off x="1503363" y="350838"/>
            <a:ext cx="4321175" cy="3240087"/>
          </a:xfrm>
          <a:ln/>
        </p:spPr>
      </p:sp>
      <p:sp>
        <p:nvSpPr>
          <p:cNvPr id="512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Times" panose="02020603050405020304" pitchFamily="18" charset="0"/>
              </a:rPr>
              <a:t>Overview</a:t>
            </a:r>
          </a:p>
        </p:txBody>
      </p:sp>
      <p:sp>
        <p:nvSpPr>
          <p:cNvPr id="5124" name="Slide Number Placeholder 3"/>
          <p:cNvSpPr>
            <a:spLocks noGrp="1"/>
          </p:cNvSpPr>
          <p:nvPr>
            <p:ph type="sldNum" sz="quarter" idx="5"/>
          </p:nvPr>
        </p:nvSpPr>
        <p:spPr>
          <a:xfrm>
            <a:off x="4169130" y="9130067"/>
            <a:ext cx="3146071" cy="46948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40127">
              <a:defRPr sz="2500">
                <a:solidFill>
                  <a:schemeClr val="tx1"/>
                </a:solidFill>
                <a:latin typeface="Arial" panose="020B0604020202020204" pitchFamily="34" charset="0"/>
                <a:ea typeface="MS PGothic" panose="020B0600070205080204" pitchFamily="34" charset="-128"/>
              </a:defRPr>
            </a:lvl1pPr>
            <a:lvl2pPr marL="777349" indent="-298980" defTabSz="940127">
              <a:defRPr sz="2500">
                <a:solidFill>
                  <a:schemeClr val="tx1"/>
                </a:solidFill>
                <a:latin typeface="Arial" panose="020B0604020202020204" pitchFamily="34" charset="0"/>
                <a:ea typeface="MS PGothic" panose="020B0600070205080204" pitchFamily="34" charset="-128"/>
              </a:defRPr>
            </a:lvl2pPr>
            <a:lvl3pPr marL="1195921" indent="-239184" defTabSz="940127">
              <a:defRPr sz="2500">
                <a:solidFill>
                  <a:schemeClr val="tx1"/>
                </a:solidFill>
                <a:latin typeface="Arial" panose="020B0604020202020204" pitchFamily="34" charset="0"/>
                <a:ea typeface="MS PGothic" panose="020B0600070205080204" pitchFamily="34" charset="-128"/>
              </a:defRPr>
            </a:lvl3pPr>
            <a:lvl4pPr marL="1674289" indent="-239184" defTabSz="940127">
              <a:defRPr sz="2500">
                <a:solidFill>
                  <a:schemeClr val="tx1"/>
                </a:solidFill>
                <a:latin typeface="Arial" panose="020B0604020202020204" pitchFamily="34" charset="0"/>
                <a:ea typeface="MS PGothic" panose="020B0600070205080204" pitchFamily="34" charset="-128"/>
              </a:defRPr>
            </a:lvl4pPr>
            <a:lvl5pPr marL="2152658" indent="-239184" defTabSz="940127">
              <a:defRPr sz="2500">
                <a:solidFill>
                  <a:schemeClr val="tx1"/>
                </a:solidFill>
                <a:latin typeface="Arial" panose="020B0604020202020204" pitchFamily="34" charset="0"/>
                <a:ea typeface="MS PGothic" panose="020B0600070205080204" pitchFamily="34" charset="-128"/>
              </a:defRPr>
            </a:lvl5pPr>
            <a:lvl6pPr marL="2631026"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6pPr>
            <a:lvl7pPr marL="3109394"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7pPr>
            <a:lvl8pPr marL="3587763"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8pPr>
            <a:lvl9pPr marL="4066131"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9pPr>
          </a:lstStyle>
          <a:p>
            <a:fld id="{C447F879-230A-484B-9699-88F705ECE84F}" type="slidenum">
              <a:rPr lang="en-US" altLang="en-US" sz="1300">
                <a:latin typeface="Times" panose="02020603050405020304" pitchFamily="18" charset="0"/>
              </a:rPr>
              <a:pPr/>
              <a:t>66</a:t>
            </a:fld>
            <a:endParaRPr lang="en-US" altLang="en-US" sz="1300">
              <a:latin typeface="Times" panose="02020603050405020304" pitchFamily="18" charset="0"/>
            </a:endParaRPr>
          </a:p>
        </p:txBody>
      </p:sp>
    </p:spTree>
    <p:extLst>
      <p:ext uri="{BB962C8B-B14F-4D97-AF65-F5344CB8AC3E}">
        <p14:creationId xmlns:p14="http://schemas.microsoft.com/office/powerpoint/2010/main" val="394464645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Discuss</a:t>
            </a:r>
            <a:r>
              <a:rPr lang="en-US" baseline="0" dirty="0"/>
              <a:t> microanalysis: targets of website compromise</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67</a:t>
            </a:fld>
            <a:endParaRPr lang="en-US" altLang="en-US"/>
          </a:p>
        </p:txBody>
      </p:sp>
    </p:spTree>
    <p:extLst>
      <p:ext uri="{BB962C8B-B14F-4D97-AF65-F5344CB8AC3E}">
        <p14:creationId xmlns:p14="http://schemas.microsoft.com/office/powerpoint/2010/main" val="427554682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2707049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137713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Going through the analysis process in more depth</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7</a:t>
            </a:fld>
            <a:endParaRPr lang="en-US" altLang="en-US"/>
          </a:p>
        </p:txBody>
      </p:sp>
    </p:spTree>
    <p:extLst>
      <p:ext uri="{BB962C8B-B14F-4D97-AF65-F5344CB8AC3E}">
        <p14:creationId xmlns:p14="http://schemas.microsoft.com/office/powerpoint/2010/main" val="182054561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5843239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08874333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03861716"/>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490188752"/>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a:t>Recap</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74</a:t>
            </a:fld>
            <a:endParaRPr lang="en-US" altLang="en-US"/>
          </a:p>
        </p:txBody>
      </p:sp>
    </p:spTree>
    <p:extLst>
      <p:ext uri="{BB962C8B-B14F-4D97-AF65-F5344CB8AC3E}">
        <p14:creationId xmlns:p14="http://schemas.microsoft.com/office/powerpoint/2010/main" val="176404715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p:cNvSpPr>
            <a:spLocks noGrp="1" noRot="1" noChangeAspect="1" noTextEdit="1"/>
          </p:cNvSpPr>
          <p:nvPr>
            <p:ph type="sldImg"/>
          </p:nvPr>
        </p:nvSpPr>
        <p:spPr>
          <a:xfrm>
            <a:off x="1503363" y="350838"/>
            <a:ext cx="4321175" cy="3240087"/>
          </a:xfrm>
          <a:ln/>
        </p:spPr>
      </p:sp>
      <p:sp>
        <p:nvSpPr>
          <p:cNvPr id="512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Times" panose="02020603050405020304" pitchFamily="18" charset="0"/>
              </a:rPr>
              <a:t>Overview</a:t>
            </a:r>
          </a:p>
        </p:txBody>
      </p:sp>
      <p:sp>
        <p:nvSpPr>
          <p:cNvPr id="5124" name="Slide Number Placeholder 3"/>
          <p:cNvSpPr>
            <a:spLocks noGrp="1"/>
          </p:cNvSpPr>
          <p:nvPr>
            <p:ph type="sldNum" sz="quarter" idx="5"/>
          </p:nvPr>
        </p:nvSpPr>
        <p:spPr>
          <a:xfrm>
            <a:off x="4169130" y="9130067"/>
            <a:ext cx="3146071" cy="46948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40127">
              <a:defRPr sz="2500">
                <a:solidFill>
                  <a:schemeClr val="tx1"/>
                </a:solidFill>
                <a:latin typeface="Arial" panose="020B0604020202020204" pitchFamily="34" charset="0"/>
                <a:ea typeface="MS PGothic" panose="020B0600070205080204" pitchFamily="34" charset="-128"/>
              </a:defRPr>
            </a:lvl1pPr>
            <a:lvl2pPr marL="777349" indent="-298980" defTabSz="940127">
              <a:defRPr sz="2500">
                <a:solidFill>
                  <a:schemeClr val="tx1"/>
                </a:solidFill>
                <a:latin typeface="Arial" panose="020B0604020202020204" pitchFamily="34" charset="0"/>
                <a:ea typeface="MS PGothic" panose="020B0600070205080204" pitchFamily="34" charset="-128"/>
              </a:defRPr>
            </a:lvl2pPr>
            <a:lvl3pPr marL="1195921" indent="-239184" defTabSz="940127">
              <a:defRPr sz="2500">
                <a:solidFill>
                  <a:schemeClr val="tx1"/>
                </a:solidFill>
                <a:latin typeface="Arial" panose="020B0604020202020204" pitchFamily="34" charset="0"/>
                <a:ea typeface="MS PGothic" panose="020B0600070205080204" pitchFamily="34" charset="-128"/>
              </a:defRPr>
            </a:lvl3pPr>
            <a:lvl4pPr marL="1674289" indent="-239184" defTabSz="940127">
              <a:defRPr sz="2500">
                <a:solidFill>
                  <a:schemeClr val="tx1"/>
                </a:solidFill>
                <a:latin typeface="Arial" panose="020B0604020202020204" pitchFamily="34" charset="0"/>
                <a:ea typeface="MS PGothic" panose="020B0600070205080204" pitchFamily="34" charset="-128"/>
              </a:defRPr>
            </a:lvl4pPr>
            <a:lvl5pPr marL="2152658" indent="-239184" defTabSz="940127">
              <a:defRPr sz="2500">
                <a:solidFill>
                  <a:schemeClr val="tx1"/>
                </a:solidFill>
                <a:latin typeface="Arial" panose="020B0604020202020204" pitchFamily="34" charset="0"/>
                <a:ea typeface="MS PGothic" panose="020B0600070205080204" pitchFamily="34" charset="-128"/>
              </a:defRPr>
            </a:lvl5pPr>
            <a:lvl6pPr marL="2631026"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6pPr>
            <a:lvl7pPr marL="3109394"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7pPr>
            <a:lvl8pPr marL="3587763"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8pPr>
            <a:lvl9pPr marL="4066131"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9pPr>
          </a:lstStyle>
          <a:p>
            <a:fld id="{C447F879-230A-484B-9699-88F705ECE84F}" type="slidenum">
              <a:rPr lang="en-US" altLang="en-US" sz="1300">
                <a:latin typeface="Times" panose="02020603050405020304" pitchFamily="18" charset="0"/>
              </a:rPr>
              <a:pPr/>
              <a:t>75</a:t>
            </a:fld>
            <a:endParaRPr lang="en-US" altLang="en-US" sz="1300">
              <a:latin typeface="Times" panose="02020603050405020304" pitchFamily="18" charset="0"/>
            </a:endParaRPr>
          </a:p>
        </p:txBody>
      </p:sp>
    </p:spTree>
    <p:extLst>
      <p:ext uri="{BB962C8B-B14F-4D97-AF65-F5344CB8AC3E}">
        <p14:creationId xmlns:p14="http://schemas.microsoft.com/office/powerpoint/2010/main" val="206393285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Where we are in the model</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76</a:t>
            </a:fld>
            <a:endParaRPr lang="en-US" altLang="en-US"/>
          </a:p>
        </p:txBody>
      </p:sp>
    </p:spTree>
    <p:extLst>
      <p:ext uri="{BB962C8B-B14F-4D97-AF65-F5344CB8AC3E}">
        <p14:creationId xmlns:p14="http://schemas.microsoft.com/office/powerpoint/2010/main" val="279018363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Can think of this as the larger field of view,</a:t>
            </a:r>
            <a:r>
              <a:rPr lang="en-US" baseline="0" dirty="0"/>
              <a:t> often requires information external to the event and organization.</a:t>
            </a:r>
          </a:p>
          <a:p>
            <a:endParaRPr lang="en-US" baseline="0" dirty="0"/>
          </a:p>
          <a:p>
            <a:pPr defTabSz="873892">
              <a:defRPr/>
            </a:pPr>
            <a:r>
              <a:rPr lang="en-US" dirty="0"/>
              <a:t>The predictive component of analysis—attempting to come up with likely</a:t>
            </a:r>
            <a:r>
              <a:rPr lang="en-US" baseline="0" dirty="0"/>
              <a:t> scenarios that will happen in the future or predict how current events will turn out—usually occurs with ma</a:t>
            </a:r>
            <a:r>
              <a:rPr lang="en-US" dirty="0"/>
              <a:t>croanalysis.</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fld id="{30F18498-1159-498D-8DC7-E1A69C582DF5}" type="slidenum">
              <a:rPr lang="en-US" smtClean="0"/>
              <a:pPr/>
              <a:t>77</a:t>
            </a:fld>
            <a:endParaRPr lang="en-US" dirty="0"/>
          </a:p>
        </p:txBody>
      </p:sp>
    </p:spTree>
    <p:extLst>
      <p:ext uri="{BB962C8B-B14F-4D97-AF65-F5344CB8AC3E}">
        <p14:creationId xmlns:p14="http://schemas.microsoft.com/office/powerpoint/2010/main" val="154933806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Logs</a:t>
            </a:r>
            <a:r>
              <a:rPr lang="en-US" baseline="0" dirty="0"/>
              <a:t> in the cyber realm are things like network flow, packet capture, security event logs, application event logs, even alerts are a type of log</a:t>
            </a:r>
          </a:p>
          <a:p>
            <a:r>
              <a:rPr lang="en-US" baseline="0" dirty="0"/>
              <a:t>Logs in other realms can be things like audio or video recordings, eye-witness accounts</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fld id="{30F18498-1159-498D-8DC7-E1A69C582DF5}" type="slidenum">
              <a:rPr lang="en-US" smtClean="0"/>
              <a:pPr/>
              <a:t>78</a:t>
            </a:fld>
            <a:endParaRPr lang="en-US" dirty="0"/>
          </a:p>
        </p:txBody>
      </p:sp>
    </p:spTree>
    <p:extLst>
      <p:ext uri="{BB962C8B-B14F-4D97-AF65-F5344CB8AC3E}">
        <p14:creationId xmlns:p14="http://schemas.microsoft.com/office/powerpoint/2010/main" val="1657986368"/>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Open source, closed source, classified</a:t>
            </a:r>
            <a:r>
              <a:rPr lang="en-US" baseline="0" dirty="0"/>
              <a:t> source</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79</a:t>
            </a:fld>
            <a:endParaRPr lang="en-US" altLang="en-US"/>
          </a:p>
        </p:txBody>
      </p:sp>
    </p:spTree>
    <p:extLst>
      <p:ext uri="{BB962C8B-B14F-4D97-AF65-F5344CB8AC3E}">
        <p14:creationId xmlns:p14="http://schemas.microsoft.com/office/powerpoint/2010/main" val="16035765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More in-depth coverage</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8</a:t>
            </a:fld>
            <a:endParaRPr lang="en-US" altLang="en-US"/>
          </a:p>
        </p:txBody>
      </p:sp>
    </p:spTree>
    <p:extLst>
      <p:ext uri="{BB962C8B-B14F-4D97-AF65-F5344CB8AC3E}">
        <p14:creationId xmlns:p14="http://schemas.microsoft.com/office/powerpoint/2010/main" val="3227145464"/>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Most intelligence reports are the result of data fusion.</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fld id="{30F18498-1159-498D-8DC7-E1A69C582DF5}" type="slidenum">
              <a:rPr lang="en-US" smtClean="0"/>
              <a:pPr/>
              <a:t>80</a:t>
            </a:fld>
            <a:endParaRPr lang="en-US" dirty="0"/>
          </a:p>
        </p:txBody>
      </p:sp>
    </p:spTree>
    <p:extLst>
      <p:ext uri="{BB962C8B-B14F-4D97-AF65-F5344CB8AC3E}">
        <p14:creationId xmlns:p14="http://schemas.microsoft.com/office/powerpoint/2010/main" val="1834812306"/>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Discuss</a:t>
            </a:r>
            <a:r>
              <a:rPr lang="en-US" baseline="0" dirty="0"/>
              <a:t> </a:t>
            </a:r>
            <a:r>
              <a:rPr lang="en-US" baseline="0" dirty="0" err="1"/>
              <a:t>macroanalysis</a:t>
            </a:r>
            <a:r>
              <a:rPr lang="en-US" baseline="0" dirty="0"/>
              <a:t>: targets of website compromise</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81</a:t>
            </a:fld>
            <a:endParaRPr lang="en-US" altLang="en-US"/>
          </a:p>
        </p:txBody>
      </p:sp>
    </p:spTree>
    <p:extLst>
      <p:ext uri="{BB962C8B-B14F-4D97-AF65-F5344CB8AC3E}">
        <p14:creationId xmlns:p14="http://schemas.microsoft.com/office/powerpoint/2010/main" val="608867341"/>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710698017"/>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669143016"/>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a:t>Recap</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86</a:t>
            </a:fld>
            <a:endParaRPr lang="en-US" altLang="en-US"/>
          </a:p>
        </p:txBody>
      </p:sp>
    </p:spTree>
    <p:extLst>
      <p:ext uri="{BB962C8B-B14F-4D97-AF65-F5344CB8AC3E}">
        <p14:creationId xmlns:p14="http://schemas.microsoft.com/office/powerpoint/2010/main" val="3853006616"/>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p:cNvSpPr>
            <a:spLocks noGrp="1" noRot="1" noChangeAspect="1" noTextEdit="1"/>
          </p:cNvSpPr>
          <p:nvPr>
            <p:ph type="sldImg"/>
          </p:nvPr>
        </p:nvSpPr>
        <p:spPr>
          <a:xfrm>
            <a:off x="1503363" y="350838"/>
            <a:ext cx="4321175" cy="3240087"/>
          </a:xfrm>
          <a:ln/>
        </p:spPr>
      </p:sp>
      <p:sp>
        <p:nvSpPr>
          <p:cNvPr id="512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Times" panose="02020603050405020304" pitchFamily="18" charset="0"/>
              </a:rPr>
              <a:t>Overview</a:t>
            </a:r>
          </a:p>
        </p:txBody>
      </p:sp>
      <p:sp>
        <p:nvSpPr>
          <p:cNvPr id="5124" name="Slide Number Placeholder 3"/>
          <p:cNvSpPr>
            <a:spLocks noGrp="1"/>
          </p:cNvSpPr>
          <p:nvPr>
            <p:ph type="sldNum" sz="quarter" idx="5"/>
          </p:nvPr>
        </p:nvSpPr>
        <p:spPr>
          <a:xfrm>
            <a:off x="4169130" y="9130067"/>
            <a:ext cx="3146071" cy="46948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40127">
              <a:defRPr sz="2500">
                <a:solidFill>
                  <a:schemeClr val="tx1"/>
                </a:solidFill>
                <a:latin typeface="Arial" panose="020B0604020202020204" pitchFamily="34" charset="0"/>
                <a:ea typeface="MS PGothic" panose="020B0600070205080204" pitchFamily="34" charset="-128"/>
              </a:defRPr>
            </a:lvl1pPr>
            <a:lvl2pPr marL="777349" indent="-298980" defTabSz="940127">
              <a:defRPr sz="2500">
                <a:solidFill>
                  <a:schemeClr val="tx1"/>
                </a:solidFill>
                <a:latin typeface="Arial" panose="020B0604020202020204" pitchFamily="34" charset="0"/>
                <a:ea typeface="MS PGothic" panose="020B0600070205080204" pitchFamily="34" charset="-128"/>
              </a:defRPr>
            </a:lvl2pPr>
            <a:lvl3pPr marL="1195921" indent="-239184" defTabSz="940127">
              <a:defRPr sz="2500">
                <a:solidFill>
                  <a:schemeClr val="tx1"/>
                </a:solidFill>
                <a:latin typeface="Arial" panose="020B0604020202020204" pitchFamily="34" charset="0"/>
                <a:ea typeface="MS PGothic" panose="020B0600070205080204" pitchFamily="34" charset="-128"/>
              </a:defRPr>
            </a:lvl3pPr>
            <a:lvl4pPr marL="1674289" indent="-239184" defTabSz="940127">
              <a:defRPr sz="2500">
                <a:solidFill>
                  <a:schemeClr val="tx1"/>
                </a:solidFill>
                <a:latin typeface="Arial" panose="020B0604020202020204" pitchFamily="34" charset="0"/>
                <a:ea typeface="MS PGothic" panose="020B0600070205080204" pitchFamily="34" charset="-128"/>
              </a:defRPr>
            </a:lvl4pPr>
            <a:lvl5pPr marL="2152658" indent="-239184" defTabSz="940127">
              <a:defRPr sz="2500">
                <a:solidFill>
                  <a:schemeClr val="tx1"/>
                </a:solidFill>
                <a:latin typeface="Arial" panose="020B0604020202020204" pitchFamily="34" charset="0"/>
                <a:ea typeface="MS PGothic" panose="020B0600070205080204" pitchFamily="34" charset="-128"/>
              </a:defRPr>
            </a:lvl5pPr>
            <a:lvl6pPr marL="2631026"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6pPr>
            <a:lvl7pPr marL="3109394"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7pPr>
            <a:lvl8pPr marL="3587763"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8pPr>
            <a:lvl9pPr marL="4066131" indent="-239184" defTabSz="940127" eaLnBrk="0" fontAlgn="base" hangingPunct="0">
              <a:spcBef>
                <a:spcPct val="0"/>
              </a:spcBef>
              <a:spcAft>
                <a:spcPct val="0"/>
              </a:spcAft>
              <a:defRPr sz="2500">
                <a:solidFill>
                  <a:schemeClr val="tx1"/>
                </a:solidFill>
                <a:latin typeface="Arial" panose="020B0604020202020204" pitchFamily="34" charset="0"/>
                <a:ea typeface="MS PGothic" panose="020B0600070205080204" pitchFamily="34" charset="-128"/>
              </a:defRPr>
            </a:lvl9pPr>
          </a:lstStyle>
          <a:p>
            <a:fld id="{C447F879-230A-484B-9699-88F705ECE84F}" type="slidenum">
              <a:rPr lang="en-US" altLang="en-US" sz="1300">
                <a:latin typeface="Times" panose="02020603050405020304" pitchFamily="18" charset="0"/>
              </a:rPr>
              <a:pPr/>
              <a:t>87</a:t>
            </a:fld>
            <a:endParaRPr lang="en-US" altLang="en-US" sz="1300">
              <a:latin typeface="Times" panose="02020603050405020304" pitchFamily="18" charset="0"/>
            </a:endParaRPr>
          </a:p>
        </p:txBody>
      </p:sp>
    </p:spTree>
    <p:extLst>
      <p:ext uri="{BB962C8B-B14F-4D97-AF65-F5344CB8AC3E}">
        <p14:creationId xmlns:p14="http://schemas.microsoft.com/office/powerpoint/2010/main" val="2950608187"/>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Where we are in the model</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88</a:t>
            </a:fld>
            <a:endParaRPr lang="en-US" altLang="en-US"/>
          </a:p>
        </p:txBody>
      </p:sp>
    </p:spTree>
    <p:extLst>
      <p:ext uri="{BB962C8B-B14F-4D97-AF65-F5344CB8AC3E}">
        <p14:creationId xmlns:p14="http://schemas.microsoft.com/office/powerpoint/2010/main" val="105623574"/>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Talk</a:t>
            </a:r>
            <a:r>
              <a:rPr lang="en-US" baseline="0" dirty="0"/>
              <a:t> about what it means to know your audience</a:t>
            </a:r>
          </a:p>
          <a:p>
            <a:r>
              <a:rPr lang="en-US" baseline="0" dirty="0"/>
              <a:t>Clarity: Bottom Line Up Front – presenting evidence effectively and without bias</a:t>
            </a:r>
          </a:p>
          <a:p>
            <a:r>
              <a:rPr lang="en-US" baseline="0" dirty="0"/>
              <a:t>Limitations: Be clear also on what you do not know, what you infer and why</a:t>
            </a:r>
          </a:p>
          <a:p>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89</a:t>
            </a:fld>
            <a:endParaRPr lang="en-US" altLang="en-US"/>
          </a:p>
        </p:txBody>
      </p:sp>
    </p:spTree>
    <p:extLst>
      <p:ext uri="{BB962C8B-B14F-4D97-AF65-F5344CB8AC3E}">
        <p14:creationId xmlns:p14="http://schemas.microsoft.com/office/powerpoint/2010/main" val="970916536"/>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pPr lvl="1"/>
            <a:r>
              <a:rPr lang="en-US" sz="1200" kern="1200" dirty="0">
                <a:solidFill>
                  <a:srgbClr val="333333"/>
                </a:solidFill>
                <a:effectLst/>
                <a:latin typeface="Times" pitchFamily="-112" charset="0"/>
                <a:ea typeface="MS PGothic" panose="020B0600070205080204" pitchFamily="34" charset="-128"/>
                <a:cs typeface="MS PGothic" charset="0"/>
              </a:rPr>
              <a:t>Analysts can and should use incremental report writing to tighten up their analytic process as it unfolds. </a:t>
            </a:r>
          </a:p>
          <a:p>
            <a:pPr lvl="1"/>
            <a:r>
              <a:rPr lang="en-US" sz="1200" kern="1200" dirty="0">
                <a:solidFill>
                  <a:srgbClr val="333333"/>
                </a:solidFill>
                <a:effectLst/>
                <a:latin typeface="Times" pitchFamily="-112" charset="0"/>
                <a:ea typeface="MS PGothic" panose="020B0600070205080204" pitchFamily="34" charset="-128"/>
                <a:cs typeface="MS PGothic" charset="0"/>
              </a:rPr>
              <a:t>If an analyst is having trouble formulating a scope, conclusion or hypothesis clearly and concisely, the analyst has more work to do. An analyst needs to be thinking clearly throughout the process, not just in hindsight as they create a summary report.</a:t>
            </a:r>
          </a:p>
          <a:p>
            <a:pPr lvl="1"/>
            <a:r>
              <a:rPr lang="en-US" sz="1200" kern="1200" dirty="0">
                <a:solidFill>
                  <a:srgbClr val="333333"/>
                </a:solidFill>
                <a:effectLst/>
                <a:latin typeface="Times" pitchFamily="-112" charset="0"/>
                <a:ea typeface="MS PGothic" panose="020B0600070205080204" pitchFamily="34" charset="-128"/>
                <a:cs typeface="MS PGothic" charset="0"/>
              </a:rPr>
              <a:t>You tend to lose details and assumptions if you’re not documenting throughout.  </a:t>
            </a:r>
          </a:p>
          <a:p>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90</a:t>
            </a:fld>
            <a:endParaRPr lang="en-US" altLang="en-US"/>
          </a:p>
        </p:txBody>
      </p:sp>
    </p:spTree>
    <p:extLst>
      <p:ext uri="{BB962C8B-B14F-4D97-AF65-F5344CB8AC3E}">
        <p14:creationId xmlns:p14="http://schemas.microsoft.com/office/powerpoint/2010/main" val="17228849"/>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pPr lvl="1"/>
            <a:r>
              <a:rPr lang="en-US" sz="1200" kern="1200" dirty="0">
                <a:solidFill>
                  <a:srgbClr val="333333"/>
                </a:solidFill>
                <a:effectLst/>
                <a:latin typeface="Times" pitchFamily="-112" charset="0"/>
                <a:ea typeface="MS PGothic" panose="020B0600070205080204" pitchFamily="34" charset="-128"/>
                <a:cs typeface="MS PGothic" charset="0"/>
              </a:rPr>
              <a:t>Good analysts don’t get writers block: if you can’t articulate what you’re doing and why, you may be on the wrong track.</a:t>
            </a:r>
          </a:p>
          <a:p>
            <a:endParaRPr lang="en-US" altLang="en-US" dirty="0">
              <a:latin typeface="Times" panose="02020603050405020304" pitchFamily="18" charset="0"/>
            </a:endParaRP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91</a:t>
            </a:fld>
            <a:endParaRPr lang="en-US" altLang="en-US"/>
          </a:p>
        </p:txBody>
      </p:sp>
    </p:spTree>
    <p:extLst>
      <p:ext uri="{BB962C8B-B14F-4D97-AF65-F5344CB8AC3E}">
        <p14:creationId xmlns:p14="http://schemas.microsoft.com/office/powerpoint/2010/main" val="17082956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Talk about the starting points (triggers) for analysis</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9</a:t>
            </a:fld>
            <a:endParaRPr lang="en-US" altLang="en-US"/>
          </a:p>
        </p:txBody>
      </p:sp>
    </p:spTree>
    <p:extLst>
      <p:ext uri="{BB962C8B-B14F-4D97-AF65-F5344CB8AC3E}">
        <p14:creationId xmlns:p14="http://schemas.microsoft.com/office/powerpoint/2010/main" val="1868473885"/>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Discuss</a:t>
            </a:r>
            <a:r>
              <a:rPr lang="en-US" baseline="0" dirty="0"/>
              <a:t> </a:t>
            </a:r>
            <a:r>
              <a:rPr lang="en-US" baseline="0" dirty="0" err="1"/>
              <a:t>macroanalysis</a:t>
            </a:r>
            <a:r>
              <a:rPr lang="en-US" baseline="0" dirty="0"/>
              <a:t>: targets of website compromise</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92</a:t>
            </a:fld>
            <a:endParaRPr lang="en-US" altLang="en-US"/>
          </a:p>
        </p:txBody>
      </p:sp>
    </p:spTree>
    <p:extLst>
      <p:ext uri="{BB962C8B-B14F-4D97-AF65-F5344CB8AC3E}">
        <p14:creationId xmlns:p14="http://schemas.microsoft.com/office/powerpoint/2010/main" val="781920133"/>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Explain data interpretation</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94</a:t>
            </a:fld>
            <a:endParaRPr lang="en-US" altLang="en-US"/>
          </a:p>
        </p:txBody>
      </p:sp>
    </p:spTree>
    <p:extLst>
      <p:ext uri="{BB962C8B-B14F-4D97-AF65-F5344CB8AC3E}">
        <p14:creationId xmlns:p14="http://schemas.microsoft.com/office/powerpoint/2010/main" val="363822172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Choice-supportive</a:t>
            </a:r>
            <a:r>
              <a:rPr lang="en-US" baseline="0" dirty="0"/>
              <a:t>: prefer things you chose</a:t>
            </a:r>
          </a:p>
          <a:p>
            <a:r>
              <a:rPr lang="en-US" baseline="0" dirty="0"/>
              <a:t>Pro-innovation: prefer things simply because they are new</a:t>
            </a:r>
          </a:p>
          <a:p>
            <a:r>
              <a:rPr lang="en-US" dirty="0"/>
              <a:t>Halo</a:t>
            </a:r>
            <a:r>
              <a:rPr lang="en-US" baseline="0" dirty="0"/>
              <a:t> effect: one positive attribute projects the positive view onto other attributes</a:t>
            </a:r>
            <a:endParaRPr lang="en-US" dirty="0"/>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fld id="{30F18498-1159-498D-8DC7-E1A69C582DF5}" type="slidenum">
              <a:rPr lang="en-US" smtClean="0"/>
              <a:pPr/>
              <a:t>95</a:t>
            </a:fld>
            <a:endParaRPr lang="en-US" dirty="0"/>
          </a:p>
        </p:txBody>
      </p:sp>
    </p:spTree>
    <p:extLst>
      <p:ext uri="{BB962C8B-B14F-4D97-AF65-F5344CB8AC3E}">
        <p14:creationId xmlns:p14="http://schemas.microsoft.com/office/powerpoint/2010/main" val="3593150592"/>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Recap</a:t>
            </a:r>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96</a:t>
            </a:fld>
            <a:endParaRPr lang="en-US" altLang="en-US"/>
          </a:p>
        </p:txBody>
      </p:sp>
    </p:spTree>
    <p:extLst>
      <p:ext uri="{BB962C8B-B14F-4D97-AF65-F5344CB8AC3E}">
        <p14:creationId xmlns:p14="http://schemas.microsoft.com/office/powerpoint/2010/main" val="3582078195"/>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03363" y="350838"/>
            <a:ext cx="4321175" cy="3240087"/>
          </a:xfrm>
        </p:spPr>
      </p:sp>
      <p:sp>
        <p:nvSpPr>
          <p:cNvPr id="3" name="Notes Placeholder 2"/>
          <p:cNvSpPr>
            <a:spLocks noGrp="1"/>
          </p:cNvSpPr>
          <p:nvPr>
            <p:ph type="body" idx="1"/>
          </p:nvPr>
        </p:nvSpPr>
        <p:spPr/>
        <p:txBody>
          <a:bodyPr/>
          <a:lstStyle/>
          <a:p>
            <a:r>
              <a:rPr lang="en-US" dirty="0"/>
              <a:t>These</a:t>
            </a:r>
            <a:r>
              <a:rPr lang="en-US" baseline="0" dirty="0"/>
              <a:t> are references for the whole course, not just </a:t>
            </a:r>
            <a:r>
              <a:rPr lang="en-US" baseline="0"/>
              <a:t>this module.</a:t>
            </a:r>
            <a:endParaRPr lang="en-US"/>
          </a:p>
        </p:txBody>
      </p:sp>
      <p:sp>
        <p:nvSpPr>
          <p:cNvPr id="4" name="Slide Number Placeholder 3"/>
          <p:cNvSpPr>
            <a:spLocks noGrp="1"/>
          </p:cNvSpPr>
          <p:nvPr>
            <p:ph type="sldNum" sz="quarter" idx="10"/>
          </p:nvPr>
        </p:nvSpPr>
        <p:spPr>
          <a:xfrm>
            <a:off x="4169130" y="9130067"/>
            <a:ext cx="3146071" cy="469480"/>
          </a:xfrm>
          <a:prstGeom prst="rect">
            <a:avLst/>
          </a:prstGeom>
        </p:spPr>
        <p:txBody>
          <a:bodyPr/>
          <a:lstStyle/>
          <a:p>
            <a:pPr>
              <a:defRPr/>
            </a:pPr>
            <a:fld id="{33FEB0CE-B933-4D2D-809F-DF25105F87F6}" type="slidenum">
              <a:rPr lang="en-US" altLang="en-US" smtClean="0"/>
              <a:pPr>
                <a:defRPr/>
              </a:pPr>
              <a:t>97</a:t>
            </a:fld>
            <a:endParaRPr lang="en-US" altLang="en-US"/>
          </a:p>
        </p:txBody>
      </p:sp>
    </p:spTree>
    <p:extLst>
      <p:ext uri="{BB962C8B-B14F-4D97-AF65-F5344CB8AC3E}">
        <p14:creationId xmlns:p14="http://schemas.microsoft.com/office/powerpoint/2010/main" val="13599427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Content Placeholder 3"/>
          <p:cNvSpPr>
            <a:spLocks noGrp="1"/>
          </p:cNvSpPr>
          <p:nvPr>
            <p:ph sz="half" idx="2"/>
          </p:nvPr>
        </p:nvSpPr>
        <p:spPr>
          <a:xfrm>
            <a:off x="3238500" y="1229292"/>
            <a:ext cx="5486399" cy="4866707"/>
          </a:xfrm>
        </p:spPr>
        <p:txBody>
          <a:bodyPr/>
          <a:lstStyle>
            <a:lvl1pPr>
              <a:defRPr b="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3553240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01934" y="228989"/>
            <a:ext cx="7599066" cy="669855"/>
          </a:xfrm>
          <a:prstGeom prst="rect">
            <a:avLst/>
          </a:prstGeom>
        </p:spPr>
        <p:txBody>
          <a:bodyPr/>
          <a:lstStyle/>
          <a:p>
            <a:r>
              <a:rPr lang="en-US"/>
              <a:t>Click to edit Master title style</a:t>
            </a:r>
            <a:endParaRPr lang="en-US" dirty="0"/>
          </a:p>
        </p:txBody>
      </p:sp>
      <p:sp>
        <p:nvSpPr>
          <p:cNvPr id="3" name="Content Placeholder 2"/>
          <p:cNvSpPr>
            <a:spLocks noGrp="1"/>
          </p:cNvSpPr>
          <p:nvPr>
            <p:ph idx="1"/>
          </p:nvPr>
        </p:nvSpPr>
        <p:spPr>
          <a:xfrm>
            <a:off x="401935" y="1081757"/>
            <a:ext cx="8320035" cy="501424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7"/>
          <p:cNvSpPr>
            <a:spLocks noGrp="1"/>
          </p:cNvSpPr>
          <p:nvPr>
            <p:ph type="body" sz="quarter" idx="10" hasCustomPrompt="1"/>
          </p:nvPr>
        </p:nvSpPr>
        <p:spPr>
          <a:xfrm>
            <a:off x="401934" y="40192"/>
            <a:ext cx="4093866" cy="146304"/>
          </a:xfrm>
          <a:prstGeom prst="rect">
            <a:avLst/>
          </a:prstGeom>
        </p:spPr>
        <p:txBody>
          <a:bodyPr anchor="t" anchorCtr="0">
            <a:normAutofit/>
          </a:bodyPr>
          <a:lstStyle>
            <a:lvl1pPr marL="0" indent="0" algn="l" defTabSz="685800" rtl="0" eaLnBrk="1" latinLnBrk="0" hangingPunct="1">
              <a:lnSpc>
                <a:spcPct val="100000"/>
              </a:lnSpc>
              <a:spcBef>
                <a:spcPts val="750"/>
              </a:spcBef>
              <a:buFont typeface="Arial" panose="020B0604020202020204" pitchFamily="34" charset="0"/>
              <a:buNone/>
              <a:defRPr lang="en-US" sz="750" kern="1200" dirty="0">
                <a:solidFill>
                  <a:schemeClr val="tx1"/>
                </a:solidFill>
                <a:latin typeface="Arial" panose="020B0604020202020204" pitchFamily="34" charset="0"/>
                <a:ea typeface="+mn-ea"/>
                <a:cs typeface="Arial" panose="020B0604020202020204" pitchFamily="34" charset="0"/>
              </a:defRPr>
            </a:lvl1pPr>
          </a:lstStyle>
          <a:p>
            <a:pPr lvl="0"/>
            <a:r>
              <a:rPr lang="en-US" dirty="0"/>
              <a:t>Section (optional)</a:t>
            </a:r>
          </a:p>
        </p:txBody>
      </p:sp>
      <p:sp>
        <p:nvSpPr>
          <p:cNvPr id="7" name="Picture Placeholder 9"/>
          <p:cNvSpPr>
            <a:spLocks noGrp="1"/>
          </p:cNvSpPr>
          <p:nvPr>
            <p:ph type="pic" sz="quarter" idx="11" hasCustomPrompt="1"/>
          </p:nvPr>
        </p:nvSpPr>
        <p:spPr>
          <a:xfrm>
            <a:off x="8503920" y="0"/>
            <a:ext cx="640080" cy="640080"/>
          </a:xfrm>
          <a:prstGeom prst="rect">
            <a:avLst/>
          </a:prstGeom>
        </p:spPr>
        <p:txBody>
          <a:bodyPr anchor="ctr" anchorCtr="0">
            <a:normAutofit/>
          </a:bodyPr>
          <a:lstStyle>
            <a:lvl1pPr algn="ctr">
              <a:defRPr sz="600"/>
            </a:lvl1pPr>
          </a:lstStyle>
          <a:p>
            <a:r>
              <a:rPr lang="en-US" dirty="0"/>
              <a:t>Picture (Optional)</a:t>
            </a:r>
          </a:p>
        </p:txBody>
      </p:sp>
    </p:spTree>
    <p:extLst>
      <p:ext uri="{BB962C8B-B14F-4D97-AF65-F5344CB8AC3E}">
        <p14:creationId xmlns:p14="http://schemas.microsoft.com/office/powerpoint/2010/main" val="39505069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7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01934" y="228989"/>
            <a:ext cx="7599066" cy="669855"/>
          </a:xfrm>
          <a:prstGeom prst="rect">
            <a:avLst/>
          </a:prstGeom>
        </p:spPr>
        <p:txBody>
          <a:bodyPr/>
          <a:lstStyle/>
          <a:p>
            <a:r>
              <a:rPr lang="en-US"/>
              <a:t>Click to edit Master title style</a:t>
            </a:r>
            <a:endParaRPr lang="en-US" dirty="0"/>
          </a:p>
        </p:txBody>
      </p:sp>
      <p:sp>
        <p:nvSpPr>
          <p:cNvPr id="3" name="Content Placeholder 2"/>
          <p:cNvSpPr>
            <a:spLocks noGrp="1"/>
          </p:cNvSpPr>
          <p:nvPr>
            <p:ph idx="1"/>
          </p:nvPr>
        </p:nvSpPr>
        <p:spPr>
          <a:xfrm>
            <a:off x="401935" y="1081757"/>
            <a:ext cx="8320035" cy="501424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7"/>
          <p:cNvSpPr>
            <a:spLocks noGrp="1"/>
          </p:cNvSpPr>
          <p:nvPr>
            <p:ph type="body" sz="quarter" idx="10" hasCustomPrompt="1"/>
          </p:nvPr>
        </p:nvSpPr>
        <p:spPr>
          <a:xfrm>
            <a:off x="401934" y="40192"/>
            <a:ext cx="4093866" cy="146304"/>
          </a:xfrm>
          <a:prstGeom prst="rect">
            <a:avLst/>
          </a:prstGeom>
        </p:spPr>
        <p:txBody>
          <a:bodyPr anchor="t" anchorCtr="0">
            <a:normAutofit/>
          </a:bodyPr>
          <a:lstStyle>
            <a:lvl1pPr marL="0" indent="0" algn="l" defTabSz="685800" rtl="0" eaLnBrk="1" latinLnBrk="0" hangingPunct="1">
              <a:lnSpc>
                <a:spcPct val="100000"/>
              </a:lnSpc>
              <a:spcBef>
                <a:spcPts val="750"/>
              </a:spcBef>
              <a:buFont typeface="Arial" panose="020B0604020202020204" pitchFamily="34" charset="0"/>
              <a:buNone/>
              <a:defRPr lang="en-US" sz="750" kern="1200" dirty="0">
                <a:solidFill>
                  <a:schemeClr val="tx1"/>
                </a:solidFill>
                <a:latin typeface="Arial" panose="020B0604020202020204" pitchFamily="34" charset="0"/>
                <a:ea typeface="+mn-ea"/>
                <a:cs typeface="Arial" panose="020B0604020202020204" pitchFamily="34" charset="0"/>
              </a:defRPr>
            </a:lvl1pPr>
          </a:lstStyle>
          <a:p>
            <a:pPr lvl="0"/>
            <a:r>
              <a:rPr lang="en-US" dirty="0"/>
              <a:t>Section (optional)</a:t>
            </a:r>
          </a:p>
        </p:txBody>
      </p:sp>
      <p:sp>
        <p:nvSpPr>
          <p:cNvPr id="7" name="Picture Placeholder 9"/>
          <p:cNvSpPr>
            <a:spLocks noGrp="1"/>
          </p:cNvSpPr>
          <p:nvPr>
            <p:ph type="pic" sz="quarter" idx="11" hasCustomPrompt="1"/>
          </p:nvPr>
        </p:nvSpPr>
        <p:spPr>
          <a:xfrm>
            <a:off x="8503920" y="0"/>
            <a:ext cx="640080" cy="640080"/>
          </a:xfrm>
          <a:prstGeom prst="rect">
            <a:avLst/>
          </a:prstGeom>
        </p:spPr>
        <p:txBody>
          <a:bodyPr anchor="ctr" anchorCtr="0">
            <a:normAutofit/>
          </a:bodyPr>
          <a:lstStyle>
            <a:lvl1pPr algn="ctr">
              <a:defRPr sz="600"/>
            </a:lvl1pPr>
          </a:lstStyle>
          <a:p>
            <a:r>
              <a:rPr lang="en-US" dirty="0"/>
              <a:t>Picture (Optional)</a:t>
            </a:r>
          </a:p>
        </p:txBody>
      </p:sp>
    </p:spTree>
    <p:extLst>
      <p:ext uri="{BB962C8B-B14F-4D97-AF65-F5344CB8AC3E}">
        <p14:creationId xmlns:p14="http://schemas.microsoft.com/office/powerpoint/2010/main" val="26229103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01934" y="228989"/>
            <a:ext cx="7599066" cy="669855"/>
          </a:xfrm>
          <a:prstGeom prst="rect">
            <a:avLst/>
          </a:prstGeom>
        </p:spPr>
        <p:txBody>
          <a:bodyPr/>
          <a:lstStyle/>
          <a:p>
            <a:r>
              <a:rPr lang="en-US"/>
              <a:t>Click to edit Master title style</a:t>
            </a:r>
            <a:endParaRPr lang="en-US" dirty="0"/>
          </a:p>
        </p:txBody>
      </p:sp>
      <p:sp>
        <p:nvSpPr>
          <p:cNvPr id="3" name="Content Placeholder 2"/>
          <p:cNvSpPr>
            <a:spLocks noGrp="1"/>
          </p:cNvSpPr>
          <p:nvPr>
            <p:ph idx="1"/>
          </p:nvPr>
        </p:nvSpPr>
        <p:spPr>
          <a:xfrm>
            <a:off x="401935" y="1081757"/>
            <a:ext cx="8320035" cy="501424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7"/>
          <p:cNvSpPr>
            <a:spLocks noGrp="1"/>
          </p:cNvSpPr>
          <p:nvPr>
            <p:ph type="body" sz="quarter" idx="10" hasCustomPrompt="1"/>
          </p:nvPr>
        </p:nvSpPr>
        <p:spPr>
          <a:xfrm>
            <a:off x="401934" y="40192"/>
            <a:ext cx="4093866" cy="146304"/>
          </a:xfrm>
          <a:prstGeom prst="rect">
            <a:avLst/>
          </a:prstGeom>
        </p:spPr>
        <p:txBody>
          <a:bodyPr anchor="t" anchorCtr="0">
            <a:normAutofit/>
          </a:bodyPr>
          <a:lstStyle>
            <a:lvl1pPr marL="0" indent="0" algn="l" defTabSz="685800" rtl="0" eaLnBrk="1" latinLnBrk="0" hangingPunct="1">
              <a:lnSpc>
                <a:spcPct val="100000"/>
              </a:lnSpc>
              <a:spcBef>
                <a:spcPts val="750"/>
              </a:spcBef>
              <a:buFont typeface="Arial" panose="020B0604020202020204" pitchFamily="34" charset="0"/>
              <a:buNone/>
              <a:defRPr lang="en-US" sz="750" kern="1200" dirty="0">
                <a:solidFill>
                  <a:schemeClr val="tx1"/>
                </a:solidFill>
                <a:latin typeface="Arial" panose="020B0604020202020204" pitchFamily="34" charset="0"/>
                <a:ea typeface="+mn-ea"/>
                <a:cs typeface="Arial" panose="020B0604020202020204" pitchFamily="34" charset="0"/>
              </a:defRPr>
            </a:lvl1pPr>
          </a:lstStyle>
          <a:p>
            <a:pPr lvl="0"/>
            <a:r>
              <a:rPr lang="en-US" dirty="0"/>
              <a:t>Section (optional)</a:t>
            </a:r>
          </a:p>
        </p:txBody>
      </p:sp>
      <p:sp>
        <p:nvSpPr>
          <p:cNvPr id="7" name="Picture Placeholder 9"/>
          <p:cNvSpPr>
            <a:spLocks noGrp="1"/>
          </p:cNvSpPr>
          <p:nvPr>
            <p:ph type="pic" sz="quarter" idx="11" hasCustomPrompt="1"/>
          </p:nvPr>
        </p:nvSpPr>
        <p:spPr>
          <a:xfrm>
            <a:off x="8503920" y="0"/>
            <a:ext cx="640080" cy="640080"/>
          </a:xfrm>
          <a:prstGeom prst="rect">
            <a:avLst/>
          </a:prstGeom>
        </p:spPr>
        <p:txBody>
          <a:bodyPr anchor="ctr" anchorCtr="0">
            <a:normAutofit/>
          </a:bodyPr>
          <a:lstStyle>
            <a:lvl1pPr algn="ctr">
              <a:defRPr sz="600"/>
            </a:lvl1pPr>
          </a:lstStyle>
          <a:p>
            <a:r>
              <a:rPr lang="en-US" dirty="0"/>
              <a:t>Picture (Optional)</a:t>
            </a:r>
          </a:p>
        </p:txBody>
      </p:sp>
    </p:spTree>
    <p:extLst>
      <p:ext uri="{BB962C8B-B14F-4D97-AF65-F5344CB8AC3E}">
        <p14:creationId xmlns:p14="http://schemas.microsoft.com/office/powerpoint/2010/main" val="23386874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Minor Column">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3238500" y="1229293"/>
            <a:ext cx="5486399" cy="4790508"/>
          </a:xfrm>
        </p:spPr>
        <p:txBody>
          <a:bodyPr/>
          <a:lstStyle/>
          <a:p>
            <a:pPr lvl="0"/>
            <a:r>
              <a:rPr lang="en-US"/>
              <a:t>Edit Master text styles</a:t>
            </a:r>
          </a:p>
          <a:p>
            <a:pPr lvl="1"/>
            <a:r>
              <a:rPr lang="en-US"/>
              <a:t>Second level</a:t>
            </a:r>
          </a:p>
          <a:p>
            <a:pPr lvl="2"/>
            <a:r>
              <a:rPr lang="en-US"/>
              <a:t>Third level</a:t>
            </a:r>
          </a:p>
          <a:p>
            <a:pPr lvl="3"/>
            <a:r>
              <a:rPr lang="en-US"/>
              <a:t>Fourth level</a:t>
            </a:r>
          </a:p>
        </p:txBody>
      </p:sp>
      <p:sp>
        <p:nvSpPr>
          <p:cNvPr id="8" name="Title 7"/>
          <p:cNvSpPr>
            <a:spLocks noGrp="1"/>
          </p:cNvSpPr>
          <p:nvPr>
            <p:ph type="title"/>
          </p:nvPr>
        </p:nvSpPr>
        <p:spPr/>
        <p:txBody>
          <a:bodyPr/>
          <a:lstStyle/>
          <a:p>
            <a:r>
              <a:rPr lang="en-US"/>
              <a:t>Click to edit Master title style</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67639" y="1229293"/>
            <a:ext cx="2987365" cy="4607536"/>
          </a:xfrm>
          <a:prstGeom prst="rect">
            <a:avLst/>
          </a:prstGeom>
        </p:spPr>
      </p:pic>
    </p:spTree>
    <p:extLst>
      <p:ext uri="{BB962C8B-B14F-4D97-AF65-F5344CB8AC3E}">
        <p14:creationId xmlns:p14="http://schemas.microsoft.com/office/powerpoint/2010/main" val="24171951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plain">
    <p:bg>
      <p:bgPr>
        <a:solidFill>
          <a:schemeClr val="bg1"/>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val="0"/>
              </a:ext>
            </a:extLst>
          </a:blip>
          <a:srcRect t="1177" r="21732" b="534"/>
          <a:stretch/>
        </p:blipFill>
        <p:spPr>
          <a:xfrm>
            <a:off x="-1" y="0"/>
            <a:ext cx="9144001" cy="6318764"/>
          </a:xfrm>
          <a:prstGeom prst="rect">
            <a:avLst/>
          </a:prstGeom>
        </p:spPr>
      </p:pic>
      <p:sp>
        <p:nvSpPr>
          <p:cNvPr id="12" name="Title 1"/>
          <p:cNvSpPr>
            <a:spLocks noGrp="1"/>
          </p:cNvSpPr>
          <p:nvPr>
            <p:ph type="title" hasCustomPrompt="1"/>
          </p:nvPr>
        </p:nvSpPr>
        <p:spPr bwMode="white">
          <a:xfrm>
            <a:off x="381001" y="2322764"/>
            <a:ext cx="5524499" cy="750942"/>
          </a:xfrm>
          <a:prstGeom prst="rect">
            <a:avLst/>
          </a:prstGeom>
        </p:spPr>
        <p:txBody>
          <a:bodyPr lIns="0" tIns="0" rIns="0" bIns="0" anchor="b" anchorCtr="0"/>
          <a:lstStyle>
            <a:lvl1pPr algn="l">
              <a:defRPr sz="3200" b="0" cap="none">
                <a:solidFill>
                  <a:srgbClr val="00568E"/>
                </a:solidFill>
              </a:defRPr>
            </a:lvl1pPr>
          </a:lstStyle>
          <a:p>
            <a:r>
              <a:rPr lang="en-US" dirty="0"/>
              <a:t>Click To Edit Section Title</a:t>
            </a:r>
          </a:p>
        </p:txBody>
      </p:sp>
      <p:sp>
        <p:nvSpPr>
          <p:cNvPr id="13" name="Text Placeholder 3"/>
          <p:cNvSpPr>
            <a:spLocks noGrp="1"/>
          </p:cNvSpPr>
          <p:nvPr>
            <p:ph type="body" sz="quarter" idx="10" hasCustomPrompt="1"/>
          </p:nvPr>
        </p:nvSpPr>
        <p:spPr bwMode="white">
          <a:xfrm>
            <a:off x="381000" y="3979119"/>
            <a:ext cx="5524500" cy="469900"/>
          </a:xfrm>
          <a:prstGeom prst="rect">
            <a:avLst/>
          </a:prstGeom>
        </p:spPr>
        <p:txBody>
          <a:bodyPr lIns="0" tIns="0" rIns="0" bIns="0"/>
          <a:lstStyle>
            <a:lvl1pPr>
              <a:defRPr sz="1800" b="0" baseline="0">
                <a:solidFill>
                  <a:srgbClr val="00568E"/>
                </a:solidFill>
              </a:defRPr>
            </a:lvl1pPr>
          </a:lstStyle>
          <a:p>
            <a:pPr lvl="0"/>
            <a:r>
              <a:rPr lang="en-US" dirty="0"/>
              <a:t>Click to edit subtitle information</a:t>
            </a:r>
          </a:p>
        </p:txBody>
      </p:sp>
    </p:spTree>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Header photo">
    <p:bg>
      <p:bgPr>
        <a:solidFill>
          <a:schemeClr val="bg1"/>
        </a:solidFill>
        <a:effectLst/>
      </p:bgPr>
    </p:bg>
    <p:spTree>
      <p:nvGrpSpPr>
        <p:cNvPr id="1" name=""/>
        <p:cNvGrpSpPr/>
        <p:nvPr/>
      </p:nvGrpSpPr>
      <p:grpSpPr>
        <a:xfrm>
          <a:off x="0" y="0"/>
          <a:ext cx="0" cy="0"/>
          <a:chOff x="0" y="0"/>
          <a:chExt cx="0" cy="0"/>
        </a:xfrm>
      </p:grpSpPr>
      <p:sp>
        <p:nvSpPr>
          <p:cNvPr id="14" name="Picture Placeholder 7"/>
          <p:cNvSpPr>
            <a:spLocks noGrp="1"/>
          </p:cNvSpPr>
          <p:nvPr>
            <p:ph type="pic" sz="quarter" idx="11"/>
          </p:nvPr>
        </p:nvSpPr>
        <p:spPr>
          <a:xfrm>
            <a:off x="6057900" y="0"/>
            <a:ext cx="2667000" cy="6318250"/>
          </a:xfrm>
          <a:prstGeom prst="rect">
            <a:avLst/>
          </a:prstGeom>
          <a:solidFill>
            <a:schemeClr val="bg2">
              <a:lumMod val="60000"/>
              <a:lumOff val="40000"/>
            </a:schemeClr>
          </a:solidFill>
        </p:spPr>
        <p:txBody>
          <a:bodyPr/>
          <a:lstStyle>
            <a:lvl1pPr>
              <a:defRPr sz="1400"/>
            </a:lvl1pPr>
          </a:lstStyle>
          <a:p>
            <a:r>
              <a:rPr lang="en-US" dirty="0"/>
              <a:t>Drag picture to placeholder or click icon to add</a:t>
            </a:r>
          </a:p>
        </p:txBody>
      </p:sp>
      <p:sp>
        <p:nvSpPr>
          <p:cNvPr id="5" name="Title 1"/>
          <p:cNvSpPr>
            <a:spLocks noGrp="1"/>
          </p:cNvSpPr>
          <p:nvPr>
            <p:ph type="title" hasCustomPrompt="1"/>
          </p:nvPr>
        </p:nvSpPr>
        <p:spPr bwMode="white">
          <a:xfrm>
            <a:off x="381000" y="2983776"/>
            <a:ext cx="5524499" cy="282129"/>
          </a:xfrm>
          <a:prstGeom prst="rect">
            <a:avLst/>
          </a:prstGeom>
        </p:spPr>
        <p:txBody>
          <a:bodyPr lIns="0" tIns="0" rIns="0" bIns="0" anchor="b" anchorCtr="0"/>
          <a:lstStyle>
            <a:lvl1pPr algn="l">
              <a:defRPr sz="1600" b="0" cap="none">
                <a:solidFill>
                  <a:schemeClr val="bg2"/>
                </a:solidFill>
              </a:defRPr>
            </a:lvl1pPr>
          </a:lstStyle>
          <a:p>
            <a:r>
              <a:rPr lang="en-US" dirty="0"/>
              <a:t>Click To Edit Presentation Title</a:t>
            </a:r>
          </a:p>
        </p:txBody>
      </p:sp>
      <p:sp>
        <p:nvSpPr>
          <p:cNvPr id="6" name="Text Placeholder 3"/>
          <p:cNvSpPr>
            <a:spLocks noGrp="1"/>
          </p:cNvSpPr>
          <p:nvPr>
            <p:ph type="body" sz="quarter" idx="10" hasCustomPrompt="1"/>
          </p:nvPr>
        </p:nvSpPr>
        <p:spPr bwMode="white">
          <a:xfrm>
            <a:off x="381000" y="3301877"/>
            <a:ext cx="5524500" cy="469900"/>
          </a:xfrm>
          <a:prstGeom prst="rect">
            <a:avLst/>
          </a:prstGeom>
        </p:spPr>
        <p:txBody>
          <a:bodyPr lIns="0" tIns="0" rIns="0" bIns="0"/>
          <a:lstStyle>
            <a:lvl1pPr>
              <a:defRPr sz="3200" b="0">
                <a:solidFill>
                  <a:schemeClr val="tx1"/>
                </a:solidFill>
              </a:defRPr>
            </a:lvl1pPr>
          </a:lstStyle>
          <a:p>
            <a:pPr lvl="0"/>
            <a:r>
              <a:rPr lang="en-US" dirty="0"/>
              <a:t>Click to edit Section Title</a:t>
            </a:r>
          </a:p>
        </p:txBody>
      </p:sp>
    </p:spTree>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381000" y="2916936"/>
            <a:ext cx="5513387" cy="1111415"/>
          </a:xfrm>
          <a:prstGeom prst="rect">
            <a:avLst/>
          </a:prstGeom>
        </p:spPr>
        <p:txBody>
          <a:bodyPr lIns="0" tIns="0" rIns="0" bIns="0" anchor="t" anchorCtr="0">
            <a:normAutofit/>
          </a:bodyPr>
          <a:lstStyle>
            <a:lvl1pPr algn="l">
              <a:defRPr sz="3200" b="0">
                <a:solidFill>
                  <a:schemeClr val="tx1"/>
                </a:solidFill>
              </a:defRPr>
            </a:lvl1pPr>
          </a:lstStyle>
          <a:p>
            <a:r>
              <a:rPr lang="en-US" dirty="0"/>
              <a:t>Click to edit Master </a:t>
            </a:r>
            <a:br>
              <a:rPr lang="en-US" dirty="0"/>
            </a:br>
            <a:r>
              <a:rPr lang="en-US" dirty="0"/>
              <a:t>title style</a:t>
            </a:r>
          </a:p>
        </p:txBody>
      </p:sp>
      <p:sp>
        <p:nvSpPr>
          <p:cNvPr id="8" name="Subtitle 2"/>
          <p:cNvSpPr>
            <a:spLocks noGrp="1"/>
          </p:cNvSpPr>
          <p:nvPr>
            <p:ph type="subTitle" idx="1"/>
          </p:nvPr>
        </p:nvSpPr>
        <p:spPr>
          <a:xfrm>
            <a:off x="381000" y="4136496"/>
            <a:ext cx="4136136" cy="722136"/>
          </a:xfrm>
          <a:prstGeom prst="rect">
            <a:avLst/>
          </a:prstGeom>
        </p:spPr>
        <p:txBody>
          <a:bodyPr lIns="0" tIns="0" rIns="0" bIns="0">
            <a:normAutofit/>
          </a:bodyPr>
          <a:lstStyle>
            <a:lvl1pPr marL="0" indent="0" algn="l">
              <a:buNone/>
              <a:defRPr sz="16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4" name="TextBox 13"/>
          <p:cNvSpPr txBox="1"/>
          <p:nvPr userDrawn="1"/>
        </p:nvSpPr>
        <p:spPr>
          <a:xfrm>
            <a:off x="381001" y="5688913"/>
            <a:ext cx="2705100" cy="507831"/>
          </a:xfrm>
          <a:prstGeom prst="rect">
            <a:avLst/>
          </a:prstGeom>
          <a:noFill/>
        </p:spPr>
        <p:txBody>
          <a:bodyPr wrap="square" lIns="0" tIns="0" rIns="0" bIns="0" rtlCol="0">
            <a:spAutoFit/>
          </a:bodyPr>
          <a:lstStyle/>
          <a:p>
            <a:r>
              <a:rPr lang="en-US" sz="1100" dirty="0">
                <a:solidFill>
                  <a:schemeClr val="bg2"/>
                </a:solidFill>
                <a:latin typeface="Arial" panose="020B0604020202020204" pitchFamily="34" charset="0"/>
                <a:cs typeface="Arial" panose="020B0604020202020204" pitchFamily="34" charset="0"/>
              </a:rPr>
              <a:t>Software Engineering Institute</a:t>
            </a:r>
          </a:p>
          <a:p>
            <a:r>
              <a:rPr lang="en-US" sz="1100" dirty="0">
                <a:solidFill>
                  <a:schemeClr val="bg2"/>
                </a:solidFill>
                <a:latin typeface="Arial" panose="020B0604020202020204" pitchFamily="34" charset="0"/>
                <a:cs typeface="Arial" panose="020B0604020202020204" pitchFamily="34" charset="0"/>
              </a:rPr>
              <a:t>Carnegie Mellon University</a:t>
            </a:r>
          </a:p>
          <a:p>
            <a:r>
              <a:rPr lang="en-US" sz="1100" dirty="0">
                <a:solidFill>
                  <a:schemeClr val="bg2"/>
                </a:solidFill>
                <a:latin typeface="Arial" panose="020B0604020202020204" pitchFamily="34" charset="0"/>
                <a:cs typeface="Arial" panose="020B0604020202020204" pitchFamily="34" charset="0"/>
              </a:rPr>
              <a:t>Pittsburgh, PA  15213</a:t>
            </a:r>
          </a:p>
        </p:txBody>
      </p:sp>
    </p:spTree>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3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381000" y="2876550"/>
            <a:ext cx="5513387" cy="1504950"/>
          </a:xfrm>
          <a:prstGeom prst="rect">
            <a:avLst/>
          </a:prstGeom>
        </p:spPr>
        <p:txBody>
          <a:bodyPr lIns="0" tIns="0" rIns="0" bIns="0" anchor="t" anchorCtr="0">
            <a:normAutofit/>
          </a:bodyPr>
          <a:lstStyle>
            <a:lvl1pPr algn="l">
              <a:defRPr sz="3200" b="0">
                <a:solidFill>
                  <a:schemeClr val="tx1"/>
                </a:solidFill>
              </a:defRPr>
            </a:lvl1pPr>
          </a:lstStyle>
          <a:p>
            <a:r>
              <a:rPr lang="en-US" dirty="0"/>
              <a:t>Click to edit Master </a:t>
            </a:r>
            <a:br>
              <a:rPr lang="en-US" dirty="0"/>
            </a:br>
            <a:r>
              <a:rPr lang="en-US" dirty="0"/>
              <a:t>title style</a:t>
            </a:r>
          </a:p>
        </p:txBody>
      </p:sp>
      <p:sp>
        <p:nvSpPr>
          <p:cNvPr id="3" name="Subtitle 2"/>
          <p:cNvSpPr>
            <a:spLocks noGrp="1"/>
          </p:cNvSpPr>
          <p:nvPr>
            <p:ph type="subTitle" idx="1" hasCustomPrompt="1"/>
          </p:nvPr>
        </p:nvSpPr>
        <p:spPr>
          <a:xfrm>
            <a:off x="381000" y="4676774"/>
            <a:ext cx="4789487" cy="542925"/>
          </a:xfrm>
          <a:prstGeom prst="rect">
            <a:avLst/>
          </a:prstGeom>
        </p:spPr>
        <p:txBody>
          <a:bodyPr lIns="0" tIns="0" rIns="0" bIns="0">
            <a:normAutofit/>
          </a:bodyPr>
          <a:lstStyle>
            <a:lvl1pPr marL="0" indent="0" algn="l">
              <a:buNone/>
              <a:defRPr sz="1600"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Fundamentals of Incident Handling (FIH)</a:t>
            </a:r>
          </a:p>
        </p:txBody>
      </p:sp>
      <p:sp>
        <p:nvSpPr>
          <p:cNvPr id="7" name="TextBox 6"/>
          <p:cNvSpPr txBox="1"/>
          <p:nvPr userDrawn="1"/>
        </p:nvSpPr>
        <p:spPr>
          <a:xfrm>
            <a:off x="381001" y="5688913"/>
            <a:ext cx="2705100" cy="507831"/>
          </a:xfrm>
          <a:prstGeom prst="rect">
            <a:avLst/>
          </a:prstGeom>
          <a:noFill/>
        </p:spPr>
        <p:txBody>
          <a:bodyPr wrap="square" lIns="0" tIns="0" rIns="0" bIns="0" rtlCol="0">
            <a:spAutoFit/>
          </a:bodyPr>
          <a:lstStyle/>
          <a:p>
            <a:r>
              <a:rPr lang="en-US" sz="1100" dirty="0">
                <a:solidFill>
                  <a:schemeClr val="bg2"/>
                </a:solidFill>
                <a:latin typeface="Arial" panose="020B0604020202020204" pitchFamily="34" charset="0"/>
                <a:cs typeface="Arial" panose="020B0604020202020204" pitchFamily="34" charset="0"/>
              </a:rPr>
              <a:t>Software Engineering Institute</a:t>
            </a:r>
          </a:p>
          <a:p>
            <a:r>
              <a:rPr lang="en-US" sz="1100" dirty="0">
                <a:solidFill>
                  <a:schemeClr val="bg2"/>
                </a:solidFill>
                <a:latin typeface="Arial" panose="020B0604020202020204" pitchFamily="34" charset="0"/>
                <a:cs typeface="Arial" panose="020B0604020202020204" pitchFamily="34" charset="0"/>
              </a:rPr>
              <a:t>Carnegie Mellon University</a:t>
            </a:r>
          </a:p>
          <a:p>
            <a:r>
              <a:rPr lang="en-US" sz="1100" dirty="0">
                <a:solidFill>
                  <a:schemeClr val="bg2"/>
                </a:solidFill>
                <a:latin typeface="Arial" panose="020B0604020202020204" pitchFamily="34" charset="0"/>
                <a:cs typeface="Arial" panose="020B0604020202020204" pitchFamily="34" charset="0"/>
              </a:rPr>
              <a:t>Pittsburgh, PA  15213</a:t>
            </a:r>
          </a:p>
        </p:txBody>
      </p:sp>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81003" y="865952"/>
            <a:ext cx="1025391" cy="1022393"/>
          </a:xfrm>
          <a:prstGeom prst="rect">
            <a:avLst/>
          </a:prstGeom>
        </p:spPr>
      </p:pic>
    </p:spTree>
    <p:extLst>
      <p:ext uri="{BB962C8B-B14F-4D97-AF65-F5344CB8AC3E}">
        <p14:creationId xmlns:p14="http://schemas.microsoft.com/office/powerpoint/2010/main" val="34384790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cstate="print">
            <a:extLst>
              <a:ext uri="{28A0092B-C50C-407E-A947-70E740481C1C}">
                <a14:useLocalDpi xmlns:a14="http://schemas.microsoft.com/office/drawing/2010/main" val="0"/>
              </a:ext>
            </a:extLst>
          </a:blip>
          <a:srcRect l="4189" t="541" r="16898"/>
          <a:stretch/>
        </p:blipFill>
        <p:spPr>
          <a:xfrm>
            <a:off x="0" y="0"/>
            <a:ext cx="9144000" cy="6341446"/>
          </a:xfrm>
          <a:prstGeom prst="rect">
            <a:avLst/>
          </a:prstGeom>
        </p:spPr>
      </p:pic>
      <p:sp>
        <p:nvSpPr>
          <p:cNvPr id="2" name="Rectangle 1"/>
          <p:cNvSpPr/>
          <p:nvPr userDrawn="1"/>
        </p:nvSpPr>
        <p:spPr>
          <a:xfrm>
            <a:off x="0" y="6327907"/>
            <a:ext cx="9144000" cy="5300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1"/>
          <p:cNvSpPr>
            <a:spLocks noGrp="1"/>
          </p:cNvSpPr>
          <p:nvPr>
            <p:ph type="ctrTitle" hasCustomPrompt="1"/>
          </p:nvPr>
        </p:nvSpPr>
        <p:spPr>
          <a:xfrm>
            <a:off x="381000" y="2322576"/>
            <a:ext cx="5513387" cy="1234440"/>
          </a:xfrm>
          <a:prstGeom prst="rect">
            <a:avLst/>
          </a:prstGeom>
        </p:spPr>
        <p:txBody>
          <a:bodyPr lIns="0" tIns="0" rIns="0" bIns="0" anchor="t" anchorCtr="0">
            <a:normAutofit/>
          </a:bodyPr>
          <a:lstStyle>
            <a:lvl1pPr algn="l">
              <a:defRPr sz="3200" b="0">
                <a:solidFill>
                  <a:schemeClr val="tx1"/>
                </a:solidFill>
              </a:defRPr>
            </a:lvl1pPr>
          </a:lstStyle>
          <a:p>
            <a:r>
              <a:rPr lang="en-US" dirty="0"/>
              <a:t>Click to edit Master </a:t>
            </a:r>
            <a:br>
              <a:rPr lang="en-US" dirty="0"/>
            </a:br>
            <a:r>
              <a:rPr lang="en-US" dirty="0"/>
              <a:t>title style</a:t>
            </a:r>
          </a:p>
        </p:txBody>
      </p:sp>
      <p:sp>
        <p:nvSpPr>
          <p:cNvPr id="21" name="Subtitle 2"/>
          <p:cNvSpPr>
            <a:spLocks noGrp="1"/>
          </p:cNvSpPr>
          <p:nvPr>
            <p:ph type="subTitle" idx="1"/>
          </p:nvPr>
        </p:nvSpPr>
        <p:spPr>
          <a:xfrm>
            <a:off x="381001" y="3566160"/>
            <a:ext cx="4126992" cy="722136"/>
          </a:xfrm>
          <a:prstGeom prst="rect">
            <a:avLst/>
          </a:prstGeom>
        </p:spPr>
        <p:txBody>
          <a:bodyPr lIns="0" tIns="0" rIns="0" bIns="0">
            <a:normAutofit/>
          </a:bodyPr>
          <a:lstStyle>
            <a:lvl1pPr marL="0" indent="0" algn="l">
              <a:buNone/>
              <a:defRPr sz="16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2" name="TextBox 21"/>
          <p:cNvSpPr txBox="1"/>
          <p:nvPr userDrawn="1"/>
        </p:nvSpPr>
        <p:spPr>
          <a:xfrm>
            <a:off x="381001" y="5335764"/>
            <a:ext cx="2705100" cy="507831"/>
          </a:xfrm>
          <a:prstGeom prst="rect">
            <a:avLst/>
          </a:prstGeom>
          <a:noFill/>
        </p:spPr>
        <p:txBody>
          <a:bodyPr wrap="square" lIns="0" tIns="0" rIns="0" bIns="0" rtlCol="0">
            <a:spAutoFit/>
          </a:bodyPr>
          <a:lstStyle/>
          <a:p>
            <a:r>
              <a:rPr lang="en-US" sz="1100" dirty="0">
                <a:solidFill>
                  <a:schemeClr val="bg2"/>
                </a:solidFill>
                <a:latin typeface="Arial" panose="020B0604020202020204" pitchFamily="34" charset="0"/>
                <a:cs typeface="Arial" panose="020B0604020202020204" pitchFamily="34" charset="0"/>
              </a:rPr>
              <a:t>Software Engineering Institute</a:t>
            </a:r>
          </a:p>
          <a:p>
            <a:r>
              <a:rPr lang="en-US" sz="1100" dirty="0">
                <a:solidFill>
                  <a:schemeClr val="bg2"/>
                </a:solidFill>
                <a:latin typeface="Arial" panose="020B0604020202020204" pitchFamily="34" charset="0"/>
                <a:cs typeface="Arial" panose="020B0604020202020204" pitchFamily="34" charset="0"/>
              </a:rPr>
              <a:t>Carnegie Mellon University</a:t>
            </a:r>
          </a:p>
          <a:p>
            <a:r>
              <a:rPr lang="en-US" sz="1100" dirty="0">
                <a:solidFill>
                  <a:schemeClr val="bg2"/>
                </a:solidFill>
                <a:latin typeface="Arial" panose="020B0604020202020204" pitchFamily="34" charset="0"/>
                <a:cs typeface="Arial" panose="020B0604020202020204" pitchFamily="34" charset="0"/>
              </a:rPr>
              <a:t>Pittsburgh, PA  15213</a:t>
            </a:r>
          </a:p>
        </p:txBody>
      </p:sp>
      <p:sp>
        <p:nvSpPr>
          <p:cNvPr id="5" name="TextBox 4"/>
          <p:cNvSpPr txBox="1"/>
          <p:nvPr userDrawn="1"/>
        </p:nvSpPr>
        <p:spPr>
          <a:xfrm>
            <a:off x="6057900" y="6444865"/>
            <a:ext cx="2095500" cy="15388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500" dirty="0">
                <a:solidFill>
                  <a:srgbClr val="000000"/>
                </a:solidFill>
                <a:latin typeface="Arial"/>
                <a:cs typeface="Arial"/>
              </a:rPr>
              <a:t>[</a:t>
            </a:r>
            <a:r>
              <a:rPr lang="en-US" sz="500" kern="1200" dirty="0">
                <a:effectLst/>
                <a:latin typeface="Arial" charset="0"/>
                <a:ea typeface="Arial" charset="0"/>
                <a:cs typeface="Arial" charset="0"/>
              </a:rPr>
              <a:t>[DISTRIBUTION STATEMENT A] Approved for public release and unlimited distribution.</a:t>
            </a:r>
            <a:endParaRPr lang="en-US" sz="500" kern="1200" dirty="0">
              <a:solidFill>
                <a:schemeClr val="dk1"/>
              </a:solidFill>
              <a:effectLst/>
              <a:latin typeface="Arial" charset="0"/>
              <a:ea typeface="Arial" charset="0"/>
              <a:cs typeface="Arial" charset="0"/>
            </a:endParaRPr>
          </a:p>
        </p:txBody>
      </p:sp>
      <p:sp>
        <p:nvSpPr>
          <p:cNvPr id="6" name="Rectangle 5"/>
          <p:cNvSpPr/>
          <p:nvPr userDrawn="1"/>
        </p:nvSpPr>
        <p:spPr>
          <a:xfrm>
            <a:off x="0" y="6318763"/>
            <a:ext cx="9144000" cy="1828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81000" y="6461676"/>
            <a:ext cx="1721485" cy="292328"/>
          </a:xfrm>
          <a:prstGeom prst="rect">
            <a:avLst/>
          </a:prstGeom>
        </p:spPr>
      </p:pic>
      <p:sp>
        <p:nvSpPr>
          <p:cNvPr id="10" name="Slide Number Placeholder 5"/>
          <p:cNvSpPr txBox="1">
            <a:spLocks/>
          </p:cNvSpPr>
          <p:nvPr userDrawn="1"/>
        </p:nvSpPr>
        <p:spPr>
          <a:xfrm>
            <a:off x="8320514" y="6403977"/>
            <a:ext cx="401455" cy="365125"/>
          </a:xfrm>
          <a:prstGeom prst="rect">
            <a:avLst/>
          </a:prstGeom>
        </p:spPr>
        <p:txBody>
          <a:bodyPr vert="horz" lIns="0" tIns="0" rIns="0" bIns="0" rtlCol="0" anchor="ctr"/>
          <a:lstStyle>
            <a:defPPr>
              <a:defRPr lang="en-US"/>
            </a:defPPr>
            <a:lvl1pPr marL="0" algn="r" defTabSz="914400" rtl="0" eaLnBrk="1" latinLnBrk="0" hangingPunct="1">
              <a:defRPr sz="1600" b="1"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32F7E23-1C34-42C1-89D5-26D10EBDB3B3}" type="slidenum">
              <a:rPr lang="en-US" sz="1400" smtClean="0">
                <a:solidFill>
                  <a:schemeClr val="bg1">
                    <a:lumMod val="50000"/>
                  </a:schemeClr>
                </a:solidFill>
              </a:rPr>
              <a:pPr/>
              <a:t>‹#›</a:t>
            </a:fld>
            <a:endParaRPr lang="en-US" sz="1400" dirty="0">
              <a:solidFill>
                <a:schemeClr val="bg1">
                  <a:lumMod val="50000"/>
                </a:schemeClr>
              </a:solidFill>
            </a:endParaRPr>
          </a:p>
        </p:txBody>
      </p:sp>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381001" y="1229293"/>
            <a:ext cx="8340968" cy="486670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86351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1000" y="1227469"/>
            <a:ext cx="4114800" cy="4785456"/>
          </a:xfrm>
        </p:spPr>
        <p:txBody>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Content Placeholder 3"/>
          <p:cNvSpPr>
            <a:spLocks noGrp="1"/>
          </p:cNvSpPr>
          <p:nvPr>
            <p:ph sz="half" idx="2"/>
          </p:nvPr>
        </p:nvSpPr>
        <p:spPr>
          <a:xfrm>
            <a:off x="4648200" y="1227469"/>
            <a:ext cx="4076699" cy="4785456"/>
          </a:xfrm>
        </p:spPr>
        <p:txBody>
          <a:body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367020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hre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1000" y="1234344"/>
            <a:ext cx="2705100" cy="4785456"/>
          </a:xfrm>
        </p:spPr>
        <p:txBody>
          <a:bodyPr/>
          <a:lstStyle>
            <a:lvl1pPr>
              <a:defRPr sz="2000"/>
            </a:lvl1pPr>
            <a:lvl2pPr>
              <a:defRPr sz="2000"/>
            </a:lvl2pPr>
            <a:lvl3pPr>
              <a:defRPr sz="1800"/>
            </a:lvl3pPr>
            <a:lvl4pPr>
              <a:defRPr sz="18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Content Placeholder 2"/>
          <p:cNvSpPr>
            <a:spLocks noGrp="1"/>
          </p:cNvSpPr>
          <p:nvPr>
            <p:ph sz="half" idx="12"/>
          </p:nvPr>
        </p:nvSpPr>
        <p:spPr>
          <a:xfrm>
            <a:off x="3238500" y="1234344"/>
            <a:ext cx="2705100" cy="4785456"/>
          </a:xfrm>
        </p:spPr>
        <p:txBody>
          <a:bodyPr/>
          <a:lstStyle>
            <a:lvl1pPr>
              <a:defRPr sz="2000"/>
            </a:lvl1pPr>
            <a:lvl2pPr>
              <a:defRPr sz="2000"/>
            </a:lvl2pPr>
            <a:lvl3pPr>
              <a:defRPr sz="1800"/>
            </a:lvl3pPr>
            <a:lvl4pPr>
              <a:defRPr sz="18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Content Placeholder 2"/>
          <p:cNvSpPr>
            <a:spLocks noGrp="1"/>
          </p:cNvSpPr>
          <p:nvPr>
            <p:ph sz="half" idx="13"/>
          </p:nvPr>
        </p:nvSpPr>
        <p:spPr>
          <a:xfrm>
            <a:off x="6057900" y="1234344"/>
            <a:ext cx="2667000" cy="4785456"/>
          </a:xfrm>
        </p:spPr>
        <p:txBody>
          <a:bodyPr/>
          <a:lstStyle>
            <a:lvl1pPr>
              <a:defRPr sz="2000"/>
            </a:lvl1pPr>
            <a:lvl2pPr>
              <a:defRPr sz="2000"/>
            </a:lvl2pPr>
            <a:lvl3pPr>
              <a:defRPr sz="1800"/>
            </a:lvl3pPr>
            <a:lvl4pPr>
              <a:defRPr sz="18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487128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1000" y="1227469"/>
            <a:ext cx="8260080" cy="220153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Content Placeholder 2"/>
          <p:cNvSpPr>
            <a:spLocks noGrp="1"/>
          </p:cNvSpPr>
          <p:nvPr>
            <p:ph sz="half" idx="10"/>
          </p:nvPr>
        </p:nvSpPr>
        <p:spPr>
          <a:xfrm>
            <a:off x="381000" y="3665869"/>
            <a:ext cx="8260080" cy="226858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452460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Four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1000" y="1241907"/>
            <a:ext cx="1981200" cy="4777893"/>
          </a:xfrm>
        </p:spPr>
        <p:txBody>
          <a:bodyPr/>
          <a:lstStyle>
            <a:lvl1pPr>
              <a:defRPr sz="1800"/>
            </a:lvl1pPr>
            <a:lvl2pPr marL="288925" indent="-174625">
              <a:tabLst/>
              <a:defRPr sz="1800"/>
            </a:lvl2pPr>
            <a:lvl3pPr marL="573088" indent="-168275">
              <a:tabLst/>
              <a:defRPr sz="1600"/>
            </a:lvl3pPr>
            <a:lvl4pPr marL="803275" indent="-174625">
              <a:tabLst/>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Content Placeholder 2"/>
          <p:cNvSpPr>
            <a:spLocks noGrp="1"/>
          </p:cNvSpPr>
          <p:nvPr>
            <p:ph sz="half" idx="12"/>
          </p:nvPr>
        </p:nvSpPr>
        <p:spPr>
          <a:xfrm>
            <a:off x="2514600" y="1241907"/>
            <a:ext cx="1981200" cy="4777893"/>
          </a:xfrm>
        </p:spPr>
        <p:txBody>
          <a:bodyPr/>
          <a:lstStyle>
            <a:lvl1pPr>
              <a:defRPr sz="1800"/>
            </a:lvl1pPr>
            <a:lvl2pPr marL="288925" indent="-174625">
              <a:tabLst/>
              <a:defRPr sz="1800"/>
            </a:lvl2pPr>
            <a:lvl3pPr marL="573088" indent="-168275">
              <a:tabLst/>
              <a:defRPr sz="1600"/>
            </a:lvl3pPr>
            <a:lvl4pPr marL="803275" indent="-174625">
              <a:tabLst/>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Content Placeholder 2"/>
          <p:cNvSpPr>
            <a:spLocks noGrp="1"/>
          </p:cNvSpPr>
          <p:nvPr>
            <p:ph sz="half" idx="13"/>
          </p:nvPr>
        </p:nvSpPr>
        <p:spPr>
          <a:xfrm>
            <a:off x="4648200" y="1241907"/>
            <a:ext cx="1981200" cy="4777893"/>
          </a:xfrm>
        </p:spPr>
        <p:txBody>
          <a:bodyPr/>
          <a:lstStyle>
            <a:lvl1pPr>
              <a:defRPr sz="1800"/>
            </a:lvl1pPr>
            <a:lvl2pPr marL="288925" indent="-174625">
              <a:tabLst/>
              <a:defRPr sz="1800"/>
            </a:lvl2pPr>
            <a:lvl3pPr marL="573088" indent="-168275">
              <a:tabLst/>
              <a:defRPr sz="1600"/>
            </a:lvl3pPr>
            <a:lvl4pPr marL="803275" indent="-174625">
              <a:tabLst/>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Content Placeholder 2"/>
          <p:cNvSpPr>
            <a:spLocks noGrp="1"/>
          </p:cNvSpPr>
          <p:nvPr>
            <p:ph sz="half" idx="14"/>
          </p:nvPr>
        </p:nvSpPr>
        <p:spPr>
          <a:xfrm>
            <a:off x="6781800" y="1241907"/>
            <a:ext cx="1943100" cy="4777893"/>
          </a:xfrm>
        </p:spPr>
        <p:txBody>
          <a:bodyPr/>
          <a:lstStyle>
            <a:lvl1pPr>
              <a:defRPr sz="1800"/>
            </a:lvl1pPr>
            <a:lvl2pPr marL="288925" indent="-174625">
              <a:tabLst/>
              <a:defRPr sz="1800"/>
            </a:lvl2pPr>
            <a:lvl3pPr marL="573088" indent="-168275">
              <a:tabLst/>
              <a:defRPr sz="1600"/>
            </a:lvl3pPr>
            <a:lvl4pPr marL="803275" indent="-174625">
              <a:tabLst/>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9750949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inor Column">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381000" y="1295400"/>
            <a:ext cx="2705100" cy="4724400"/>
          </a:xfrm>
          <a:solidFill>
            <a:schemeClr val="bg1">
              <a:lumMod val="85000"/>
            </a:schemeClr>
          </a:solidFill>
        </p:spPr>
        <p:txBody>
          <a:bodyPr/>
          <a:lstStyle>
            <a:lvl1pPr>
              <a:defRPr/>
            </a:lvl1pPr>
          </a:lstStyle>
          <a:p>
            <a:pPr lvl="0"/>
            <a:r>
              <a:rPr lang="en-US" dirty="0"/>
              <a:t>Click to insert Image or Table</a:t>
            </a:r>
          </a:p>
        </p:txBody>
      </p:sp>
      <p:sp>
        <p:nvSpPr>
          <p:cNvPr id="4" name="Content Placeholder 3"/>
          <p:cNvSpPr>
            <a:spLocks noGrp="1"/>
          </p:cNvSpPr>
          <p:nvPr>
            <p:ph sz="half" idx="2"/>
          </p:nvPr>
        </p:nvSpPr>
        <p:spPr>
          <a:xfrm>
            <a:off x="3238500" y="1229293"/>
            <a:ext cx="5486399" cy="47905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itle 7"/>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24659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ajor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hasCustomPrompt="1"/>
          </p:nvPr>
        </p:nvSpPr>
        <p:spPr>
          <a:xfrm>
            <a:off x="381000" y="1295400"/>
            <a:ext cx="5524499" cy="4724400"/>
          </a:xfrm>
          <a:solidFill>
            <a:schemeClr val="bg1">
              <a:lumMod val="85000"/>
            </a:schemeClr>
          </a:solidFill>
        </p:spPr>
        <p:txBody>
          <a:bodyPr/>
          <a:lstStyle>
            <a:lvl1pPr>
              <a:defRPr/>
            </a:lvl1pPr>
          </a:lstStyle>
          <a:p>
            <a:pPr lvl="0"/>
            <a:r>
              <a:rPr lang="en-US" dirty="0"/>
              <a:t>Click to insert Image or Table</a:t>
            </a:r>
          </a:p>
        </p:txBody>
      </p:sp>
      <p:sp>
        <p:nvSpPr>
          <p:cNvPr id="4" name="Content Placeholder 3"/>
          <p:cNvSpPr>
            <a:spLocks noGrp="1"/>
          </p:cNvSpPr>
          <p:nvPr>
            <p:ph sz="half" idx="2"/>
          </p:nvPr>
        </p:nvSpPr>
        <p:spPr>
          <a:xfrm>
            <a:off x="6057900" y="1234343"/>
            <a:ext cx="2666999" cy="4785457"/>
          </a:xfrm>
        </p:spPr>
        <p:txBody>
          <a:body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3126801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01933" y="1081757"/>
            <a:ext cx="8320035" cy="5014243"/>
          </a:xfrm>
        </p:spPr>
        <p:txBody>
          <a:body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9987688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4" Type="http://schemas.openxmlformats.org/officeDocument/2006/relationships/image" Target="../media/image3.emf"/></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image" Target="../media/image5.png"/><Relationship Id="rId5" Type="http://schemas.openxmlformats.org/officeDocument/2006/relationships/image" Target="../media/image3.emf"/><Relationship Id="rId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1000" y="228987"/>
            <a:ext cx="7772400" cy="878059"/>
          </a:xfrm>
          <a:prstGeom prst="rect">
            <a:avLst/>
          </a:prstGeom>
        </p:spPr>
        <p:txBody>
          <a:bodyPr vert="horz" lIns="0" tIns="0" rIns="0" bIns="0" rtlCol="0" anchor="t">
            <a:noAutofit/>
          </a:bodyPr>
          <a:lstStyle/>
          <a:p>
            <a:r>
              <a:rPr lang="en-US" dirty="0"/>
              <a:t>Click to edit Master title style</a:t>
            </a:r>
          </a:p>
        </p:txBody>
      </p:sp>
      <p:sp>
        <p:nvSpPr>
          <p:cNvPr id="3" name="Text Placeholder 2"/>
          <p:cNvSpPr>
            <a:spLocks noGrp="1"/>
          </p:cNvSpPr>
          <p:nvPr>
            <p:ph type="body" idx="1"/>
          </p:nvPr>
        </p:nvSpPr>
        <p:spPr>
          <a:xfrm>
            <a:off x="381001" y="1231671"/>
            <a:ext cx="8340968" cy="4788129"/>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Slide Number Placeholder 5"/>
          <p:cNvSpPr txBox="1">
            <a:spLocks/>
          </p:cNvSpPr>
          <p:nvPr userDrawn="1"/>
        </p:nvSpPr>
        <p:spPr>
          <a:xfrm>
            <a:off x="8320514" y="6403977"/>
            <a:ext cx="401455" cy="365125"/>
          </a:xfrm>
          <a:prstGeom prst="rect">
            <a:avLst/>
          </a:prstGeom>
        </p:spPr>
        <p:txBody>
          <a:bodyPr vert="horz" lIns="0" tIns="0" rIns="0" bIns="0" rtlCol="0" anchor="ctr"/>
          <a:lstStyle>
            <a:defPPr>
              <a:defRPr lang="en-US"/>
            </a:defPPr>
            <a:lvl1pPr marL="0" algn="r" defTabSz="914400" rtl="0" eaLnBrk="1" latinLnBrk="0" hangingPunct="1">
              <a:defRPr sz="1600" b="1"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32F7E23-1C34-42C1-89D5-26D10EBDB3B3}" type="slidenum">
              <a:rPr lang="en-US" sz="1400" smtClean="0">
                <a:solidFill>
                  <a:schemeClr val="bg1">
                    <a:lumMod val="50000"/>
                  </a:schemeClr>
                </a:solidFill>
              </a:rPr>
              <a:pPr/>
              <a:t>‹#›</a:t>
            </a:fld>
            <a:endParaRPr lang="en-US" sz="1400" dirty="0">
              <a:solidFill>
                <a:schemeClr val="bg1">
                  <a:lumMod val="50000"/>
                </a:schemeClr>
              </a:solidFill>
            </a:endParaRPr>
          </a:p>
        </p:txBody>
      </p:sp>
      <p:sp>
        <p:nvSpPr>
          <p:cNvPr id="16" name="Rectangle 73"/>
          <p:cNvSpPr>
            <a:spLocks noChangeArrowheads="1"/>
          </p:cNvSpPr>
          <p:nvPr userDrawn="1"/>
        </p:nvSpPr>
        <p:spPr bwMode="white">
          <a:xfrm>
            <a:off x="3238501" y="6444865"/>
            <a:ext cx="2667000" cy="215444"/>
          </a:xfrm>
          <a:prstGeom prst="rect">
            <a:avLst/>
          </a:prstGeom>
          <a:noFill/>
          <a:ln w="9525">
            <a:noFill/>
            <a:miter lim="800000"/>
            <a:headEnd/>
            <a:tailEnd/>
          </a:ln>
          <a:effectLst/>
        </p:spPr>
        <p:txBody>
          <a:bodyPr wrap="square" lIns="0" tIns="0" rIns="45714" bIns="0" anchor="t" anchorCtr="0">
            <a:spAutoFit/>
          </a:bodyPr>
          <a:lstStyle/>
          <a:p>
            <a:r>
              <a:rPr lang="en-US" sz="800" dirty="0"/>
              <a:t>Thinking Like an</a:t>
            </a:r>
            <a:r>
              <a:rPr lang="en-US" sz="800" baseline="0" dirty="0"/>
              <a:t> Analyst</a:t>
            </a:r>
            <a:endParaRPr lang="en-US" sz="800" dirty="0"/>
          </a:p>
          <a:p>
            <a:pPr eaLnBrk="0" hangingPunct="0">
              <a:spcBef>
                <a:spcPct val="0"/>
              </a:spcBef>
            </a:pPr>
            <a:r>
              <a:rPr lang="en-US" sz="600" dirty="0">
                <a:solidFill>
                  <a:schemeClr val="tx1">
                    <a:lumMod val="50000"/>
                    <a:lumOff val="50000"/>
                  </a:schemeClr>
                </a:solidFill>
                <a:latin typeface="Arial" panose="020B0604020202020204" pitchFamily="34" charset="0"/>
                <a:cs typeface="Arial" panose="020B0604020202020204" pitchFamily="34" charset="0"/>
              </a:rPr>
              <a:t>© 2018 Carnegie Mellon University</a:t>
            </a:r>
          </a:p>
        </p:txBody>
      </p:sp>
      <p:sp>
        <p:nvSpPr>
          <p:cNvPr id="17" name="TextBox 16"/>
          <p:cNvSpPr txBox="1"/>
          <p:nvPr userDrawn="1"/>
        </p:nvSpPr>
        <p:spPr>
          <a:xfrm>
            <a:off x="6057900" y="6444865"/>
            <a:ext cx="2095500"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dirty="0">
                <a:effectLst/>
                <a:latin typeface="Arial" charset="0"/>
                <a:ea typeface="Arial" charset="0"/>
                <a:cs typeface="Arial" charset="0"/>
              </a:rPr>
              <a:t>[DISTRIBUTION STATEMENT A] Approved for public release and unlimited distribution.</a:t>
            </a:r>
            <a:endParaRPr lang="en-US" sz="600" kern="1200" dirty="0">
              <a:solidFill>
                <a:schemeClr val="dk1"/>
              </a:solidFill>
              <a:effectLst/>
              <a:latin typeface="Arial" charset="0"/>
              <a:ea typeface="Arial" charset="0"/>
              <a:cs typeface="Arial" charset="0"/>
            </a:endParaRPr>
          </a:p>
        </p:txBody>
      </p:sp>
      <p:sp>
        <p:nvSpPr>
          <p:cNvPr id="18" name="Rectangle 17"/>
          <p:cNvSpPr/>
          <p:nvPr userDrawn="1"/>
        </p:nvSpPr>
        <p:spPr>
          <a:xfrm>
            <a:off x="0" y="6318763"/>
            <a:ext cx="9144000" cy="18288"/>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381000" y="6461676"/>
            <a:ext cx="1721485" cy="292328"/>
          </a:xfrm>
          <a:prstGeom prst="rect">
            <a:avLst/>
          </a:prstGeom>
        </p:spPr>
      </p:pic>
    </p:spTree>
    <p:extLst>
      <p:ext uri="{BB962C8B-B14F-4D97-AF65-F5344CB8AC3E}">
        <p14:creationId xmlns:p14="http://schemas.microsoft.com/office/powerpoint/2010/main" val="2157173500"/>
      </p:ext>
    </p:extLst>
  </p:cSld>
  <p:clrMap bg1="lt1" tx1="dk1" bg2="lt2" tx2="dk2" accent1="accent1" accent2="accent2" accent3="accent3" accent4="accent4" accent5="accent5" accent6="accent6" hlink="hlink" folHlink="folHlink"/>
  <p:sldLayoutIdLst>
    <p:sldLayoutId id="2147483676" r:id="rId1"/>
    <p:sldLayoutId id="2147483662" r:id="rId2"/>
    <p:sldLayoutId id="2147483664" r:id="rId3"/>
    <p:sldLayoutId id="2147483672" r:id="rId4"/>
    <p:sldLayoutId id="2147483713" r:id="rId5"/>
    <p:sldLayoutId id="2147483673" r:id="rId6"/>
    <p:sldLayoutId id="2147483674" r:id="rId7"/>
    <p:sldLayoutId id="2147483675" r:id="rId8"/>
    <p:sldLayoutId id="2147483714" r:id="rId9"/>
    <p:sldLayoutId id="2147483716" r:id="rId10"/>
    <p:sldLayoutId id="2147483717" r:id="rId11"/>
    <p:sldLayoutId id="2147483718" r:id="rId12"/>
    <p:sldLayoutId id="2147483719" r:id="rId13"/>
  </p:sldLayoutIdLst>
  <p:hf sldNum="0" hdr="0" ftr="0" dt="0"/>
  <p:txStyles>
    <p:titleStyle>
      <a:lvl1pPr algn="l" defTabSz="914400" rtl="0" eaLnBrk="1" latinLnBrk="0" hangingPunct="1">
        <a:lnSpc>
          <a:spcPct val="90000"/>
        </a:lnSpc>
        <a:spcBef>
          <a:spcPct val="0"/>
        </a:spcBef>
        <a:buNone/>
        <a:defRPr sz="3100" b="0" kern="1200">
          <a:solidFill>
            <a:schemeClr val="tx1"/>
          </a:solidFill>
          <a:latin typeface="Arial" panose="020B0604020202020204" pitchFamily="34" charset="0"/>
          <a:ea typeface="+mj-ea"/>
          <a:cs typeface="Arial" panose="020B0604020202020204" pitchFamily="34" charset="0"/>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200" kern="1200">
          <a:solidFill>
            <a:schemeClr val="tx1"/>
          </a:solidFill>
          <a:latin typeface="Arial" panose="020B0604020202020204" pitchFamily="34" charset="0"/>
          <a:ea typeface="+mn-ea"/>
          <a:cs typeface="Arial" panose="020B0604020202020204" pitchFamily="34" charset="0"/>
        </a:defRPr>
      </a:lvl1pPr>
      <a:lvl2pPr marL="457200" indent="-223838" algn="l" defTabSz="914400" rtl="0" eaLnBrk="1" latinLnBrk="0" hangingPunct="1">
        <a:lnSpc>
          <a:spcPct val="100000"/>
        </a:lnSpc>
        <a:spcBef>
          <a:spcPts val="500"/>
        </a:spcBef>
        <a:buFont typeface="Arial" panose="020B0604020202020204" pitchFamily="34" charset="0"/>
        <a:buChar char="•"/>
        <a:defRPr sz="2200" kern="1200">
          <a:solidFill>
            <a:schemeClr val="tx1"/>
          </a:solidFill>
          <a:latin typeface="Arial" panose="020B0604020202020204" pitchFamily="34" charset="0"/>
          <a:ea typeface="+mn-ea"/>
          <a:cs typeface="Arial" panose="020B0604020202020204" pitchFamily="34" charset="0"/>
        </a:defRPr>
      </a:lvl2pPr>
      <a:lvl3pPr marL="690563" indent="-233363"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914400" indent="-223838" algn="l" defTabSz="914400" rtl="0" eaLnBrk="1" latinLnBrk="0" hangingPunct="1">
        <a:lnSpc>
          <a:spcPct val="100000"/>
        </a:lnSpc>
        <a:spcBef>
          <a:spcPts val="500"/>
        </a:spcBef>
        <a:buClr>
          <a:schemeClr val="tx1"/>
        </a:buClr>
        <a:buFont typeface="Courier New" panose="02070309020205020404" pitchFamily="49" charset="0"/>
        <a:buChar char="o"/>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68" userDrawn="1">
          <p15:clr>
            <a:srgbClr val="A4A3A4"/>
          </p15:clr>
        </p15:guide>
        <p15:guide id="2" pos="240" userDrawn="1">
          <p15:clr>
            <a:srgbClr val="A4A3A4"/>
          </p15:clr>
        </p15:guide>
        <p15:guide id="3" pos="600" userDrawn="1">
          <p15:clr>
            <a:srgbClr val="A4A3A4"/>
          </p15:clr>
        </p15:guide>
        <p15:guide id="4" pos="696" userDrawn="1">
          <p15:clr>
            <a:srgbClr val="A4A3A4"/>
          </p15:clr>
        </p15:guide>
        <p15:guide id="5" pos="1056" userDrawn="1">
          <p15:clr>
            <a:srgbClr val="A4A3A4"/>
          </p15:clr>
        </p15:guide>
        <p15:guide id="6" pos="1152" userDrawn="1">
          <p15:clr>
            <a:srgbClr val="A4A3A4"/>
          </p15:clr>
        </p15:guide>
        <p15:guide id="7" pos="1488" userDrawn="1">
          <p15:clr>
            <a:srgbClr val="A4A3A4"/>
          </p15:clr>
        </p15:guide>
        <p15:guide id="8" pos="1584" userDrawn="1">
          <p15:clr>
            <a:srgbClr val="A4A3A4"/>
          </p15:clr>
        </p15:guide>
        <p15:guide id="9" pos="1944" userDrawn="1">
          <p15:clr>
            <a:srgbClr val="A4A3A4"/>
          </p15:clr>
        </p15:guide>
        <p15:guide id="10" pos="2040" userDrawn="1">
          <p15:clr>
            <a:srgbClr val="A4A3A4"/>
          </p15:clr>
        </p15:guide>
        <p15:guide id="11" pos="2376" userDrawn="1">
          <p15:clr>
            <a:srgbClr val="A4A3A4"/>
          </p15:clr>
        </p15:guide>
        <p15:guide id="12" pos="2472" userDrawn="1">
          <p15:clr>
            <a:srgbClr val="A4A3A4"/>
          </p15:clr>
        </p15:guide>
        <p15:guide id="13" pos="2832" userDrawn="1">
          <p15:clr>
            <a:srgbClr val="A4A3A4"/>
          </p15:clr>
        </p15:guide>
        <p15:guide id="14" pos="2928" userDrawn="1">
          <p15:clr>
            <a:srgbClr val="A4A3A4"/>
          </p15:clr>
        </p15:guide>
        <p15:guide id="15" pos="3264" userDrawn="1">
          <p15:clr>
            <a:srgbClr val="A4A3A4"/>
          </p15:clr>
        </p15:guide>
        <p15:guide id="16" pos="3360" userDrawn="1">
          <p15:clr>
            <a:srgbClr val="A4A3A4"/>
          </p15:clr>
        </p15:guide>
        <p15:guide id="17" pos="3720" userDrawn="1">
          <p15:clr>
            <a:srgbClr val="A4A3A4"/>
          </p15:clr>
        </p15:guide>
        <p15:guide id="18" pos="3816" userDrawn="1">
          <p15:clr>
            <a:srgbClr val="A4A3A4"/>
          </p15:clr>
        </p15:guide>
        <p15:guide id="19" pos="4176" userDrawn="1">
          <p15:clr>
            <a:srgbClr val="A4A3A4"/>
          </p15:clr>
        </p15:guide>
        <p15:guide id="20" pos="4272" userDrawn="1">
          <p15:clr>
            <a:srgbClr val="A4A3A4"/>
          </p15:clr>
        </p15:guide>
        <p15:guide id="21" pos="4608" userDrawn="1">
          <p15:clr>
            <a:srgbClr val="A4A3A4"/>
          </p15:clr>
        </p15:guide>
        <p15:guide id="22" pos="4704" userDrawn="1">
          <p15:clr>
            <a:srgbClr val="A4A3A4"/>
          </p15:clr>
        </p15:guide>
        <p15:guide id="23" pos="5040" userDrawn="1">
          <p15:clr>
            <a:srgbClr val="A4A3A4"/>
          </p15:clr>
        </p15:guide>
        <p15:guide id="24" pos="5136" userDrawn="1">
          <p15:clr>
            <a:srgbClr val="A4A3A4"/>
          </p15:clr>
        </p15:guide>
        <p15:guide id="25" pos="5496" userDrawn="1">
          <p15:clr>
            <a:srgbClr val="A4A3A4"/>
          </p15:clr>
        </p15:guide>
        <p15:guide id="26" orient="horz" pos="696" userDrawn="1">
          <p15:clr>
            <a:srgbClr val="A4A3A4"/>
          </p15:clr>
        </p15:guide>
        <p15:guide id="27" orient="horz" pos="816" userDrawn="1">
          <p15:clr>
            <a:srgbClr val="A4A3A4"/>
          </p15:clr>
        </p15:guide>
        <p15:guide id="28" orient="horz" pos="1176" userDrawn="1">
          <p15:clr>
            <a:srgbClr val="A4A3A4"/>
          </p15:clr>
        </p15:guide>
        <p15:guide id="29" orient="horz" pos="1248" userDrawn="1">
          <p15:clr>
            <a:srgbClr val="A4A3A4"/>
          </p15:clr>
        </p15:guide>
        <p15:guide id="30" orient="horz" pos="1608" userDrawn="1">
          <p15:clr>
            <a:srgbClr val="A4A3A4"/>
          </p15:clr>
        </p15:guide>
        <p15:guide id="31" orient="horz" pos="1680" userDrawn="1">
          <p15:clr>
            <a:srgbClr val="A4A3A4"/>
          </p15:clr>
        </p15:guide>
        <p15:guide id="32" orient="horz" pos="2040" userDrawn="1">
          <p15:clr>
            <a:srgbClr val="A4A3A4"/>
          </p15:clr>
        </p15:guide>
        <p15:guide id="33" orient="horz" pos="2136" userDrawn="1">
          <p15:clr>
            <a:srgbClr val="A4A3A4"/>
          </p15:clr>
        </p15:guide>
        <p15:guide id="34" orient="horz" pos="2472" userDrawn="1">
          <p15:clr>
            <a:srgbClr val="A4A3A4"/>
          </p15:clr>
        </p15:guide>
        <p15:guide id="35" orient="horz" pos="2568" userDrawn="1">
          <p15:clr>
            <a:srgbClr val="A4A3A4"/>
          </p15:clr>
        </p15:guide>
        <p15:guide id="36" orient="horz" pos="2904" userDrawn="1">
          <p15:clr>
            <a:srgbClr val="A4A3A4"/>
          </p15:clr>
        </p15:guide>
        <p15:guide id="37" orient="horz" pos="3000" userDrawn="1">
          <p15:clr>
            <a:srgbClr val="A4A3A4"/>
          </p15:clr>
        </p15:guide>
        <p15:guide id="38" orient="horz" pos="3336" userDrawn="1">
          <p15:clr>
            <a:srgbClr val="A4A3A4"/>
          </p15:clr>
        </p15:guide>
        <p15:guide id="39" orient="horz" pos="3432" userDrawn="1">
          <p15:clr>
            <a:srgbClr val="A4A3A4"/>
          </p15:clr>
        </p15:guide>
        <p15:guide id="40" orient="horz" pos="3792" userDrawn="1">
          <p15:clr>
            <a:srgbClr val="A4A3A4"/>
          </p15:clr>
        </p15:guide>
        <p15:guide id="41" pos="2880" userDrawn="1">
          <p15:clr>
            <a:srgbClr val="F26B43"/>
          </p15:clr>
        </p15:guide>
        <p15:guide id="42" orient="horz" pos="216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3"/>
          <p:cNvSpPr>
            <a:spLocks noChangeArrowheads="1"/>
          </p:cNvSpPr>
          <p:nvPr userDrawn="1"/>
        </p:nvSpPr>
        <p:spPr bwMode="white">
          <a:xfrm>
            <a:off x="3238500" y="6444865"/>
            <a:ext cx="2667000" cy="215444"/>
          </a:xfrm>
          <a:prstGeom prst="rect">
            <a:avLst/>
          </a:prstGeom>
          <a:noFill/>
          <a:ln w="9525">
            <a:noFill/>
            <a:miter lim="800000"/>
            <a:headEnd/>
            <a:tailEnd/>
          </a:ln>
          <a:effectLst/>
        </p:spPr>
        <p:txBody>
          <a:bodyPr wrap="square" lIns="0" tIns="0" rIns="45714" bIns="0" anchor="t" anchorCtr="0">
            <a:spAutoFit/>
          </a:bodyPr>
          <a:lstStyle/>
          <a:p>
            <a:r>
              <a:rPr lang="en-US" sz="800" dirty="0"/>
              <a:t>Thinking</a:t>
            </a:r>
            <a:r>
              <a:rPr lang="en-US" sz="800" baseline="0" dirty="0"/>
              <a:t> Like an Analyst</a:t>
            </a:r>
            <a:endParaRPr lang="en-US" sz="800" dirty="0"/>
          </a:p>
          <a:p>
            <a:pPr eaLnBrk="0" hangingPunct="0">
              <a:spcBef>
                <a:spcPct val="0"/>
              </a:spcBef>
            </a:pPr>
            <a:r>
              <a:rPr lang="en-US" sz="600" dirty="0">
                <a:solidFill>
                  <a:srgbClr val="000000"/>
                </a:solidFill>
                <a:latin typeface="Arial" panose="020B0604020202020204" pitchFamily="34" charset="0"/>
                <a:cs typeface="Arial" panose="020B0604020202020204" pitchFamily="34" charset="0"/>
              </a:rPr>
              <a:t>© 2018 Carnegie Mellon University</a:t>
            </a:r>
          </a:p>
        </p:txBody>
      </p:sp>
      <p:sp>
        <p:nvSpPr>
          <p:cNvPr id="9" name="TextBox 8"/>
          <p:cNvSpPr txBox="1"/>
          <p:nvPr userDrawn="1"/>
        </p:nvSpPr>
        <p:spPr>
          <a:xfrm>
            <a:off x="6057900" y="6444865"/>
            <a:ext cx="2095500" cy="15388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500" kern="1200" dirty="0">
                <a:effectLst/>
                <a:latin typeface="Arial" charset="0"/>
                <a:ea typeface="Arial" charset="0"/>
                <a:cs typeface="Arial" charset="0"/>
              </a:rPr>
              <a:t>[DISTRIBUTION STATEMENT A] Approved for public release and unlimited distribution.</a:t>
            </a:r>
            <a:endParaRPr lang="en-US" sz="500" kern="1200" dirty="0">
              <a:solidFill>
                <a:schemeClr val="dk1"/>
              </a:solidFill>
              <a:effectLst/>
              <a:latin typeface="Arial" charset="0"/>
              <a:ea typeface="Arial" charset="0"/>
              <a:cs typeface="Arial" charset="0"/>
            </a:endParaRPr>
          </a:p>
        </p:txBody>
      </p:sp>
      <p:sp>
        <p:nvSpPr>
          <p:cNvPr id="12" name="Rectangle 11"/>
          <p:cNvSpPr/>
          <p:nvPr userDrawn="1"/>
        </p:nvSpPr>
        <p:spPr>
          <a:xfrm>
            <a:off x="0" y="6318763"/>
            <a:ext cx="9144000" cy="1828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81000" y="6461676"/>
            <a:ext cx="1721485" cy="292328"/>
          </a:xfrm>
          <a:prstGeom prst="rect">
            <a:avLst/>
          </a:prstGeom>
        </p:spPr>
      </p:pic>
      <p:sp>
        <p:nvSpPr>
          <p:cNvPr id="6" name="Slide Number Placeholder 5"/>
          <p:cNvSpPr txBox="1">
            <a:spLocks/>
          </p:cNvSpPr>
          <p:nvPr userDrawn="1"/>
        </p:nvSpPr>
        <p:spPr>
          <a:xfrm>
            <a:off x="8320514" y="6403977"/>
            <a:ext cx="401455" cy="365125"/>
          </a:xfrm>
          <a:prstGeom prst="rect">
            <a:avLst/>
          </a:prstGeom>
        </p:spPr>
        <p:txBody>
          <a:bodyPr vert="horz" lIns="0" tIns="0" rIns="0" bIns="0" rtlCol="0" anchor="ctr"/>
          <a:lstStyle>
            <a:defPPr>
              <a:defRPr lang="en-US"/>
            </a:defPPr>
            <a:lvl1pPr marL="0" algn="r" defTabSz="914400" rtl="0" eaLnBrk="1" latinLnBrk="0" hangingPunct="1">
              <a:defRPr sz="1600" b="1"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32F7E23-1C34-42C1-89D5-26D10EBDB3B3}" type="slidenum">
              <a:rPr lang="en-US" sz="1400" smtClean="0">
                <a:solidFill>
                  <a:schemeClr val="bg1">
                    <a:lumMod val="50000"/>
                  </a:schemeClr>
                </a:solidFill>
              </a:rPr>
              <a:pPr/>
              <a:t>‹#›</a:t>
            </a:fld>
            <a:endParaRPr lang="en-US" sz="1400" dirty="0">
              <a:solidFill>
                <a:schemeClr val="bg1">
                  <a:lumMod val="50000"/>
                </a:schemeClr>
              </a:solidFill>
            </a:endParaRPr>
          </a:p>
        </p:txBody>
      </p:sp>
    </p:spTree>
    <p:extLst>
      <p:ext uri="{BB962C8B-B14F-4D97-AF65-F5344CB8AC3E}">
        <p14:creationId xmlns:p14="http://schemas.microsoft.com/office/powerpoint/2010/main" val="790223343"/>
      </p:ext>
    </p:extLst>
  </p:cSld>
  <p:clrMap bg1="lt1" tx1="dk1" bg2="lt2" tx2="dk2" accent1="accent1" accent2="accent2" accent3="accent3" accent4="accent4" accent5="accent5" accent6="accent6" hlink="hlink" folHlink="folHlink"/>
  <p:sldLayoutIdLst>
    <p:sldLayoutId id="2147483696" r:id="rId1"/>
    <p:sldLayoutId id="2147483697" r:id="rId2"/>
  </p:sldLayoutIdLst>
  <p:hf sldNum="0" hdr="0" ftr="0" dt="0"/>
  <p:txStyles>
    <p:titleStyle>
      <a:lvl1pPr algn="l" defTabSz="914400" rtl="0" eaLnBrk="1" latinLnBrk="0" hangingPunct="1">
        <a:lnSpc>
          <a:spcPct val="90000"/>
        </a:lnSpc>
        <a:spcBef>
          <a:spcPct val="0"/>
        </a:spcBef>
        <a:buNone/>
        <a:defRPr sz="2800" b="1" kern="1200">
          <a:solidFill>
            <a:schemeClr val="tx1"/>
          </a:solidFill>
          <a:latin typeface="Arial" panose="020B0604020202020204" pitchFamily="34" charset="0"/>
          <a:ea typeface="+mj-ea"/>
          <a:cs typeface="Arial" panose="020B0604020202020204" pitchFamily="34" charset="0"/>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200" kern="1200">
          <a:solidFill>
            <a:schemeClr val="tx1"/>
          </a:solidFill>
          <a:latin typeface="Arial" panose="020B0604020202020204" pitchFamily="34" charset="0"/>
          <a:ea typeface="+mn-ea"/>
          <a:cs typeface="Arial" panose="020B0604020202020204" pitchFamily="34" charset="0"/>
        </a:defRPr>
      </a:lvl1pPr>
      <a:lvl2pPr marL="341313" indent="-169863" algn="l" defTabSz="914400" rtl="0" eaLnBrk="1" latinLnBrk="0" hangingPunct="1">
        <a:lnSpc>
          <a:spcPct val="100000"/>
        </a:lnSpc>
        <a:spcBef>
          <a:spcPts val="500"/>
        </a:spcBef>
        <a:buFont typeface="Arial" panose="020B0604020202020204" pitchFamily="34" charset="0"/>
        <a:buChar char="•"/>
        <a:defRPr sz="2200" kern="1200">
          <a:solidFill>
            <a:schemeClr val="tx1"/>
          </a:solidFill>
          <a:latin typeface="Arial" panose="020B0604020202020204" pitchFamily="34" charset="0"/>
          <a:ea typeface="+mn-ea"/>
          <a:cs typeface="Arial" panose="020B0604020202020204" pitchFamily="34" charset="0"/>
        </a:defRPr>
      </a:lvl2pPr>
      <a:lvl3pPr marL="628650" indent="-17145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914400" indent="-176213" algn="l" defTabSz="914400" rtl="0" eaLnBrk="1" latinLnBrk="0" hangingPunct="1">
        <a:lnSpc>
          <a:spcPct val="100000"/>
        </a:lnSpc>
        <a:spcBef>
          <a:spcPts val="500"/>
        </a:spcBef>
        <a:buClr>
          <a:schemeClr val="tx1">
            <a:lumMod val="50000"/>
            <a:lumOff val="50000"/>
          </a:schemeClr>
        </a:buClr>
        <a:buFont typeface="Arial" panose="020B0604020202020204" pitchFamily="34" charset="0"/>
        <a:buChar char="•"/>
        <a:defRPr sz="2000" kern="1200">
          <a:solidFill>
            <a:schemeClr val="tx1">
              <a:lumMod val="50000"/>
              <a:lumOff val="50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68">
          <p15:clr>
            <a:srgbClr val="A4A3A4"/>
          </p15:clr>
        </p15:guide>
        <p15:guide id="2" pos="240">
          <p15:clr>
            <a:srgbClr val="A4A3A4"/>
          </p15:clr>
        </p15:guide>
        <p15:guide id="3" pos="600">
          <p15:clr>
            <a:srgbClr val="A4A3A4"/>
          </p15:clr>
        </p15:guide>
        <p15:guide id="4" pos="696">
          <p15:clr>
            <a:srgbClr val="A4A3A4"/>
          </p15:clr>
        </p15:guide>
        <p15:guide id="5" pos="1056">
          <p15:clr>
            <a:srgbClr val="A4A3A4"/>
          </p15:clr>
        </p15:guide>
        <p15:guide id="6" pos="1152">
          <p15:clr>
            <a:srgbClr val="A4A3A4"/>
          </p15:clr>
        </p15:guide>
        <p15:guide id="7" pos="1488">
          <p15:clr>
            <a:srgbClr val="A4A3A4"/>
          </p15:clr>
        </p15:guide>
        <p15:guide id="8" pos="1584">
          <p15:clr>
            <a:srgbClr val="A4A3A4"/>
          </p15:clr>
        </p15:guide>
        <p15:guide id="9" pos="1944">
          <p15:clr>
            <a:srgbClr val="A4A3A4"/>
          </p15:clr>
        </p15:guide>
        <p15:guide id="10" pos="2040">
          <p15:clr>
            <a:srgbClr val="A4A3A4"/>
          </p15:clr>
        </p15:guide>
        <p15:guide id="11" pos="2376">
          <p15:clr>
            <a:srgbClr val="A4A3A4"/>
          </p15:clr>
        </p15:guide>
        <p15:guide id="12" pos="2472">
          <p15:clr>
            <a:srgbClr val="A4A3A4"/>
          </p15:clr>
        </p15:guide>
        <p15:guide id="13" pos="2832">
          <p15:clr>
            <a:srgbClr val="A4A3A4"/>
          </p15:clr>
        </p15:guide>
        <p15:guide id="14" pos="2928">
          <p15:clr>
            <a:srgbClr val="A4A3A4"/>
          </p15:clr>
        </p15:guide>
        <p15:guide id="15" pos="3264">
          <p15:clr>
            <a:srgbClr val="A4A3A4"/>
          </p15:clr>
        </p15:guide>
        <p15:guide id="16" pos="3360">
          <p15:clr>
            <a:srgbClr val="A4A3A4"/>
          </p15:clr>
        </p15:guide>
        <p15:guide id="17" pos="3720">
          <p15:clr>
            <a:srgbClr val="A4A3A4"/>
          </p15:clr>
        </p15:guide>
        <p15:guide id="18" pos="3816">
          <p15:clr>
            <a:srgbClr val="A4A3A4"/>
          </p15:clr>
        </p15:guide>
        <p15:guide id="19" pos="4176">
          <p15:clr>
            <a:srgbClr val="A4A3A4"/>
          </p15:clr>
        </p15:guide>
        <p15:guide id="20" pos="4272">
          <p15:clr>
            <a:srgbClr val="A4A3A4"/>
          </p15:clr>
        </p15:guide>
        <p15:guide id="21" pos="4608">
          <p15:clr>
            <a:srgbClr val="A4A3A4"/>
          </p15:clr>
        </p15:guide>
        <p15:guide id="22" pos="4704">
          <p15:clr>
            <a:srgbClr val="A4A3A4"/>
          </p15:clr>
        </p15:guide>
        <p15:guide id="23" pos="5040">
          <p15:clr>
            <a:srgbClr val="A4A3A4"/>
          </p15:clr>
        </p15:guide>
        <p15:guide id="24" pos="5136">
          <p15:clr>
            <a:srgbClr val="A4A3A4"/>
          </p15:clr>
        </p15:guide>
        <p15:guide id="25" pos="5496">
          <p15:clr>
            <a:srgbClr val="A4A3A4"/>
          </p15:clr>
        </p15:guide>
        <p15:guide id="26" orient="horz" pos="696" userDrawn="1">
          <p15:clr>
            <a:srgbClr val="A4A3A4"/>
          </p15:clr>
        </p15:guide>
        <p15:guide id="27" orient="horz" pos="816" userDrawn="1">
          <p15:clr>
            <a:srgbClr val="A4A3A4"/>
          </p15:clr>
        </p15:guide>
        <p15:guide id="28" orient="horz" pos="1176" userDrawn="1">
          <p15:clr>
            <a:srgbClr val="A4A3A4"/>
          </p15:clr>
        </p15:guide>
        <p15:guide id="29" orient="horz" pos="1248" userDrawn="1">
          <p15:clr>
            <a:srgbClr val="A4A3A4"/>
          </p15:clr>
        </p15:guide>
        <p15:guide id="30" orient="horz" pos="1608" userDrawn="1">
          <p15:clr>
            <a:srgbClr val="A4A3A4"/>
          </p15:clr>
        </p15:guide>
        <p15:guide id="31" orient="horz" pos="1680" userDrawn="1">
          <p15:clr>
            <a:srgbClr val="A4A3A4"/>
          </p15:clr>
        </p15:guide>
        <p15:guide id="33" orient="horz" pos="2040" userDrawn="1">
          <p15:clr>
            <a:srgbClr val="A4A3A4"/>
          </p15:clr>
        </p15:guide>
        <p15:guide id="34" orient="horz" pos="2136" userDrawn="1">
          <p15:clr>
            <a:srgbClr val="A4A3A4"/>
          </p15:clr>
        </p15:guide>
        <p15:guide id="35" orient="horz" pos="2472" userDrawn="1">
          <p15:clr>
            <a:srgbClr val="A4A3A4"/>
          </p15:clr>
        </p15:guide>
        <p15:guide id="36" orient="horz" pos="2568" userDrawn="1">
          <p15:clr>
            <a:srgbClr val="A4A3A4"/>
          </p15:clr>
        </p15:guide>
        <p15:guide id="37" orient="horz" pos="2904" userDrawn="1">
          <p15:clr>
            <a:srgbClr val="A4A3A4"/>
          </p15:clr>
        </p15:guide>
        <p15:guide id="38" orient="horz" pos="3000" userDrawn="1">
          <p15:clr>
            <a:srgbClr val="A4A3A4"/>
          </p15:clr>
        </p15:guide>
        <p15:guide id="39" orient="horz" pos="3792" userDrawn="1">
          <p15:clr>
            <a:srgbClr val="A4A3A4"/>
          </p15:clr>
        </p15:guide>
        <p15:guide id="41" pos="2880">
          <p15:clr>
            <a:srgbClr val="F26B43"/>
          </p15:clr>
        </p15:guide>
        <p15:guide id="42" orient="horz" pos="2160">
          <p15:clr>
            <a:srgbClr val="F26B43"/>
          </p15:clr>
        </p15:guide>
        <p15:guide id="43" orient="horz" pos="3360" userDrawn="1">
          <p15:clr>
            <a:srgbClr val="A4A3A4"/>
          </p15:clr>
        </p15:guide>
        <p15:guide id="44" orient="horz" pos="3432" userDrawn="1">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TextBox 8"/>
          <p:cNvSpPr txBox="1"/>
          <p:nvPr userDrawn="1"/>
        </p:nvSpPr>
        <p:spPr>
          <a:xfrm>
            <a:off x="6057900" y="170568"/>
            <a:ext cx="2095500" cy="15388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500" kern="1200" dirty="0">
                <a:effectLst/>
                <a:latin typeface="Arial" charset="0"/>
                <a:ea typeface="Arial" charset="0"/>
                <a:cs typeface="Arial" charset="0"/>
              </a:rPr>
              <a:t>[DISTRIBUTION STATEMENT A] Approved for public release and unlimited distribution.</a:t>
            </a:r>
            <a:endParaRPr lang="en-US" sz="500" kern="1200" dirty="0">
              <a:solidFill>
                <a:schemeClr val="dk1"/>
              </a:solidFill>
              <a:effectLst/>
              <a:latin typeface="Arial" charset="0"/>
              <a:ea typeface="Arial" charset="0"/>
              <a:cs typeface="Arial" charset="0"/>
            </a:endParaRPr>
          </a:p>
        </p:txBody>
      </p:sp>
      <p:sp>
        <p:nvSpPr>
          <p:cNvPr id="12" name="Rectangle 11"/>
          <p:cNvSpPr/>
          <p:nvPr userDrawn="1"/>
        </p:nvSpPr>
        <p:spPr>
          <a:xfrm>
            <a:off x="0" y="647700"/>
            <a:ext cx="9144000" cy="1828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381000" y="187378"/>
            <a:ext cx="1981200" cy="336431"/>
          </a:xfrm>
          <a:prstGeom prst="rect">
            <a:avLst/>
          </a:prstGeom>
        </p:spPr>
      </p:pic>
      <p:pic>
        <p:nvPicPr>
          <p:cNvPr id="7" name="Picture 6"/>
          <p:cNvPicPr>
            <a:picLocks noChangeAspect="1"/>
          </p:cNvPicPr>
          <p:nvPr userDrawn="1"/>
        </p:nvPicPr>
        <p:blipFill rotWithShape="1">
          <a:blip r:embed="rId6" cstate="print">
            <a:extLst>
              <a:ext uri="{28A0092B-C50C-407E-A947-70E740481C1C}">
                <a14:useLocalDpi xmlns:a14="http://schemas.microsoft.com/office/drawing/2010/main" val="0"/>
              </a:ext>
            </a:extLst>
          </a:blip>
          <a:srcRect l="3200" t="541" r="15905"/>
          <a:stretch/>
        </p:blipFill>
        <p:spPr>
          <a:xfrm>
            <a:off x="-1" y="671924"/>
            <a:ext cx="9144002" cy="6186076"/>
          </a:xfrm>
          <a:prstGeom prst="rect">
            <a:avLst/>
          </a:prstGeom>
        </p:spPr>
      </p:pic>
    </p:spTree>
    <p:extLst>
      <p:ext uri="{BB962C8B-B14F-4D97-AF65-F5344CB8AC3E}">
        <p14:creationId xmlns:p14="http://schemas.microsoft.com/office/powerpoint/2010/main" val="1694822374"/>
      </p:ext>
    </p:extLst>
  </p:cSld>
  <p:clrMap bg1="lt1" tx1="dk1" bg2="lt2" tx2="dk2" accent1="accent1" accent2="accent2" accent3="accent3" accent4="accent4" accent5="accent5" accent6="accent6" hlink="hlink" folHlink="folHlink"/>
  <p:sldLayoutIdLst>
    <p:sldLayoutId id="2147483712" r:id="rId1"/>
    <p:sldLayoutId id="2147483715" r:id="rId2"/>
    <p:sldLayoutId id="2147483710" r:id="rId3"/>
  </p:sldLayoutIdLst>
  <p:hf sldNum="0" hdr="0" ftr="0" dt="0"/>
  <p:txStyles>
    <p:titleStyle>
      <a:lvl1pPr algn="l" defTabSz="914400" rtl="0" eaLnBrk="1" latinLnBrk="0" hangingPunct="1">
        <a:lnSpc>
          <a:spcPct val="90000"/>
        </a:lnSpc>
        <a:spcBef>
          <a:spcPct val="0"/>
        </a:spcBef>
        <a:buNone/>
        <a:defRPr sz="2800" b="1" kern="1200">
          <a:solidFill>
            <a:schemeClr val="tx1"/>
          </a:solidFill>
          <a:latin typeface="Arial" panose="020B0604020202020204" pitchFamily="34" charset="0"/>
          <a:ea typeface="+mj-ea"/>
          <a:cs typeface="Arial" panose="020B0604020202020204" pitchFamily="34" charset="0"/>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200" kern="1200">
          <a:solidFill>
            <a:schemeClr val="tx1"/>
          </a:solidFill>
          <a:latin typeface="Arial" panose="020B0604020202020204" pitchFamily="34" charset="0"/>
          <a:ea typeface="+mn-ea"/>
          <a:cs typeface="Arial" panose="020B0604020202020204" pitchFamily="34" charset="0"/>
        </a:defRPr>
      </a:lvl1pPr>
      <a:lvl2pPr marL="341313" indent="-169863" algn="l" defTabSz="914400" rtl="0" eaLnBrk="1" latinLnBrk="0" hangingPunct="1">
        <a:lnSpc>
          <a:spcPct val="100000"/>
        </a:lnSpc>
        <a:spcBef>
          <a:spcPts val="500"/>
        </a:spcBef>
        <a:buFont typeface="Arial" panose="020B0604020202020204" pitchFamily="34" charset="0"/>
        <a:buChar char="•"/>
        <a:defRPr sz="2200" kern="1200">
          <a:solidFill>
            <a:schemeClr val="tx1"/>
          </a:solidFill>
          <a:latin typeface="Arial" panose="020B0604020202020204" pitchFamily="34" charset="0"/>
          <a:ea typeface="+mn-ea"/>
          <a:cs typeface="Arial" panose="020B0604020202020204" pitchFamily="34" charset="0"/>
        </a:defRPr>
      </a:lvl2pPr>
      <a:lvl3pPr marL="628650" indent="-17145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914400" indent="-176213" algn="l" defTabSz="914400" rtl="0" eaLnBrk="1" latinLnBrk="0" hangingPunct="1">
        <a:lnSpc>
          <a:spcPct val="100000"/>
        </a:lnSpc>
        <a:spcBef>
          <a:spcPts val="500"/>
        </a:spcBef>
        <a:buClr>
          <a:schemeClr val="tx1">
            <a:lumMod val="50000"/>
            <a:lumOff val="50000"/>
          </a:schemeClr>
        </a:buClr>
        <a:buFont typeface="Arial" panose="020B0604020202020204" pitchFamily="34" charset="0"/>
        <a:buChar char="•"/>
        <a:defRPr sz="2000" kern="1200">
          <a:solidFill>
            <a:schemeClr val="tx1">
              <a:lumMod val="50000"/>
              <a:lumOff val="50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20" userDrawn="1">
          <p15:clr>
            <a:srgbClr val="A4A3A4"/>
          </p15:clr>
        </p15:guide>
        <p15:guide id="2" pos="240">
          <p15:clr>
            <a:srgbClr val="A4A3A4"/>
          </p15:clr>
        </p15:guide>
        <p15:guide id="3" pos="600">
          <p15:clr>
            <a:srgbClr val="A4A3A4"/>
          </p15:clr>
        </p15:guide>
        <p15:guide id="4" pos="696">
          <p15:clr>
            <a:srgbClr val="A4A3A4"/>
          </p15:clr>
        </p15:guide>
        <p15:guide id="5" pos="1056">
          <p15:clr>
            <a:srgbClr val="A4A3A4"/>
          </p15:clr>
        </p15:guide>
        <p15:guide id="6" pos="1152">
          <p15:clr>
            <a:srgbClr val="A4A3A4"/>
          </p15:clr>
        </p15:guide>
        <p15:guide id="7" pos="1488">
          <p15:clr>
            <a:srgbClr val="A4A3A4"/>
          </p15:clr>
        </p15:guide>
        <p15:guide id="8" pos="1584">
          <p15:clr>
            <a:srgbClr val="A4A3A4"/>
          </p15:clr>
        </p15:guide>
        <p15:guide id="9" pos="1944">
          <p15:clr>
            <a:srgbClr val="A4A3A4"/>
          </p15:clr>
        </p15:guide>
        <p15:guide id="10" pos="2040">
          <p15:clr>
            <a:srgbClr val="A4A3A4"/>
          </p15:clr>
        </p15:guide>
        <p15:guide id="11" pos="2376">
          <p15:clr>
            <a:srgbClr val="A4A3A4"/>
          </p15:clr>
        </p15:guide>
        <p15:guide id="12" pos="2472">
          <p15:clr>
            <a:srgbClr val="A4A3A4"/>
          </p15:clr>
        </p15:guide>
        <p15:guide id="13" pos="2832">
          <p15:clr>
            <a:srgbClr val="A4A3A4"/>
          </p15:clr>
        </p15:guide>
        <p15:guide id="14" pos="2928">
          <p15:clr>
            <a:srgbClr val="A4A3A4"/>
          </p15:clr>
        </p15:guide>
        <p15:guide id="15" pos="3264">
          <p15:clr>
            <a:srgbClr val="A4A3A4"/>
          </p15:clr>
        </p15:guide>
        <p15:guide id="16" pos="3360">
          <p15:clr>
            <a:srgbClr val="A4A3A4"/>
          </p15:clr>
        </p15:guide>
        <p15:guide id="17" pos="3720">
          <p15:clr>
            <a:srgbClr val="A4A3A4"/>
          </p15:clr>
        </p15:guide>
        <p15:guide id="18" pos="3816">
          <p15:clr>
            <a:srgbClr val="A4A3A4"/>
          </p15:clr>
        </p15:guide>
        <p15:guide id="19" pos="4176">
          <p15:clr>
            <a:srgbClr val="A4A3A4"/>
          </p15:clr>
        </p15:guide>
        <p15:guide id="20" pos="4272">
          <p15:clr>
            <a:srgbClr val="A4A3A4"/>
          </p15:clr>
        </p15:guide>
        <p15:guide id="21" pos="4608">
          <p15:clr>
            <a:srgbClr val="A4A3A4"/>
          </p15:clr>
        </p15:guide>
        <p15:guide id="22" pos="4704">
          <p15:clr>
            <a:srgbClr val="A4A3A4"/>
          </p15:clr>
        </p15:guide>
        <p15:guide id="23" pos="5040">
          <p15:clr>
            <a:srgbClr val="A4A3A4"/>
          </p15:clr>
        </p15:guide>
        <p15:guide id="24" pos="5136">
          <p15:clr>
            <a:srgbClr val="A4A3A4"/>
          </p15:clr>
        </p15:guide>
        <p15:guide id="25" pos="5496">
          <p15:clr>
            <a:srgbClr val="A4A3A4"/>
          </p15:clr>
        </p15:guide>
        <p15:guide id="26" orient="horz" pos="408" userDrawn="1">
          <p15:clr>
            <a:srgbClr val="A4A3A4"/>
          </p15:clr>
        </p15:guide>
        <p15:guide id="27" orient="horz" pos="720" userDrawn="1">
          <p15:clr>
            <a:srgbClr val="A4A3A4"/>
          </p15:clr>
        </p15:guide>
        <p15:guide id="28" orient="horz" pos="816" userDrawn="1">
          <p15:clr>
            <a:srgbClr val="A4A3A4"/>
          </p15:clr>
        </p15:guide>
        <p15:guide id="29" orient="horz" pos="1224" userDrawn="1">
          <p15:clr>
            <a:srgbClr val="A4A3A4"/>
          </p15:clr>
        </p15:guide>
        <p15:guide id="30" orient="horz" pos="1320" userDrawn="1">
          <p15:clr>
            <a:srgbClr val="A4A3A4"/>
          </p15:clr>
        </p15:guide>
        <p15:guide id="31" orient="horz" pos="1752" userDrawn="1">
          <p15:clr>
            <a:srgbClr val="A4A3A4"/>
          </p15:clr>
        </p15:guide>
        <p15:guide id="32" orient="horz" pos="1848" userDrawn="1">
          <p15:clr>
            <a:srgbClr val="A4A3A4"/>
          </p15:clr>
        </p15:guide>
        <p15:guide id="34" orient="horz" pos="2256" userDrawn="1">
          <p15:clr>
            <a:srgbClr val="A4A3A4"/>
          </p15:clr>
        </p15:guide>
        <p15:guide id="35" orient="horz" pos="2352" userDrawn="1">
          <p15:clr>
            <a:srgbClr val="A4A3A4"/>
          </p15:clr>
        </p15:guide>
        <p15:guide id="36" orient="horz" pos="2760" userDrawn="1">
          <p15:clr>
            <a:srgbClr val="A4A3A4"/>
          </p15:clr>
        </p15:guide>
        <p15:guide id="37" orient="horz" pos="2856" userDrawn="1">
          <p15:clr>
            <a:srgbClr val="A4A3A4"/>
          </p15:clr>
        </p15:guide>
        <p15:guide id="38" orient="horz" pos="3288" userDrawn="1">
          <p15:clr>
            <a:srgbClr val="A4A3A4"/>
          </p15:clr>
        </p15:guide>
        <p15:guide id="39" orient="horz" pos="3384" userDrawn="1">
          <p15:clr>
            <a:srgbClr val="A4A3A4"/>
          </p15:clr>
        </p15:guide>
        <p15:guide id="40" orient="horz" pos="3888">
          <p15:clr>
            <a:srgbClr val="A4A3A4"/>
          </p15:clr>
        </p15:guide>
        <p15:guide id="41" pos="2880">
          <p15:clr>
            <a:srgbClr val="F26B43"/>
          </p15:clr>
        </p15:guide>
        <p15:guide id="42" orient="horz" pos="2160">
          <p15:clr>
            <a:srgbClr val="F26B43"/>
          </p15:clr>
        </p15:guide>
        <p15:guide id="43" orient="horz" pos="3792"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4.xml"/></Relationships>
</file>

<file path=ppt/slides/_rels/slide5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4.xml"/></Relationships>
</file>

<file path=ppt/slides/_rels/slide6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4.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4.xml"/></Relationships>
</file>

<file path=ppt/slides/_rels/slide7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4.xml"/></Relationships>
</file>

<file path=ppt/slides/_rels/slide8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5.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hyperlink" Target="https://www.sei.cmu.edu/about/organization/etc/upload/CyberInt-Conceptual-Framework.pdf" TargetMode="External"/><Relationship Id="rId2" Type="http://schemas.openxmlformats.org/officeDocument/2006/relationships/notesSlide" Target="../notesSlides/notesSlide94.xml"/><Relationship Id="rId1" Type="http://schemas.openxmlformats.org/officeDocument/2006/relationships/slideLayout" Target="../slideLayouts/slideLayout2.xml"/><Relationship Id="rId6" Type="http://schemas.openxmlformats.org/officeDocument/2006/relationships/hyperlink" Target="http://www.businessinsider.com/cognitive-biases-2015-10/" TargetMode="External"/><Relationship Id="rId5" Type="http://schemas.openxmlformats.org/officeDocument/2006/relationships/hyperlink" Target="https://www.sans.org/reading-room/whitepapers/threats/generating-hypotheses-successful-threat-hunting-37172" TargetMode="External"/><Relationship Id="rId4" Type="http://schemas.openxmlformats.org/officeDocument/2006/relationships/hyperlink" Target="https://www.cia.gov/library/center-for-the-study-of-intelligence/csi-publications/books-and-monographs/psychology-of-intelligence-analysi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Thinking Like An Analyst</a:t>
            </a:r>
          </a:p>
        </p:txBody>
      </p:sp>
    </p:spTree>
    <p:extLst>
      <p:ext uri="{BB962C8B-B14F-4D97-AF65-F5344CB8AC3E}">
        <p14:creationId xmlns:p14="http://schemas.microsoft.com/office/powerpoint/2010/main" val="40088974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Where to begin?</a:t>
            </a:r>
            <a:endParaRPr lang="en-US" dirty="0"/>
          </a:p>
        </p:txBody>
      </p:sp>
      <p:sp>
        <p:nvSpPr>
          <p:cNvPr id="3" name="Content Placeholder 2"/>
          <p:cNvSpPr>
            <a:spLocks noGrp="1"/>
          </p:cNvSpPr>
          <p:nvPr>
            <p:ph idx="1"/>
          </p:nvPr>
        </p:nvSpPr>
        <p:spPr/>
        <p:txBody>
          <a:bodyPr/>
          <a:lstStyle/>
          <a:p>
            <a:r>
              <a:rPr lang="en-US"/>
              <a:t>At the end!</a:t>
            </a:r>
          </a:p>
          <a:p>
            <a:r>
              <a:rPr lang="en-US"/>
              <a:t>To start, answer questions like</a:t>
            </a:r>
          </a:p>
          <a:p>
            <a:pPr lvl="1"/>
            <a:r>
              <a:rPr lang="en-US"/>
              <a:t>What do I want to find out?</a:t>
            </a:r>
          </a:p>
          <a:p>
            <a:pPr lvl="1"/>
            <a:r>
              <a:rPr lang="en-US"/>
              <a:t>What do I think is happening?</a:t>
            </a:r>
          </a:p>
          <a:p>
            <a:r>
              <a:rPr lang="en-US"/>
              <a:t>Then use the answers to make hypotheses.</a:t>
            </a:r>
            <a:endParaRPr lang="en-US" dirty="0"/>
          </a:p>
        </p:txBody>
      </p:sp>
    </p:spTree>
    <p:extLst>
      <p:ext uri="{BB962C8B-B14F-4D97-AF65-F5344CB8AC3E}">
        <p14:creationId xmlns:p14="http://schemas.microsoft.com/office/powerpoint/2010/main" val="27550930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Hypotheses</a:t>
            </a:r>
          </a:p>
        </p:txBody>
      </p:sp>
      <p:sp>
        <p:nvSpPr>
          <p:cNvPr id="3" name="Content Placeholder 2"/>
          <p:cNvSpPr>
            <a:spLocks noGrp="1"/>
          </p:cNvSpPr>
          <p:nvPr>
            <p:ph idx="1"/>
          </p:nvPr>
        </p:nvSpPr>
        <p:spPr>
          <a:xfrm>
            <a:off x="381001" y="1229293"/>
            <a:ext cx="8340968" cy="3453239"/>
          </a:xfrm>
          <a:solidFill>
            <a:schemeClr val="accent4">
              <a:lumMod val="20000"/>
              <a:lumOff val="80000"/>
            </a:schemeClr>
          </a:solidFill>
          <a:ln>
            <a:solidFill>
              <a:schemeClr val="tx1"/>
            </a:solidFill>
          </a:ln>
        </p:spPr>
        <p:txBody>
          <a:bodyPr anchor="ctr">
            <a:normAutofit/>
          </a:bodyPr>
          <a:lstStyle/>
          <a:p>
            <a:pPr algn="ctr">
              <a:spcBef>
                <a:spcPts val="0"/>
              </a:spcBef>
            </a:pPr>
            <a:r>
              <a:rPr lang="en-US" sz="3200" dirty="0"/>
              <a:t>A clear, specific statement of what you are trying to prove or disprove. </a:t>
            </a:r>
          </a:p>
          <a:p>
            <a:pPr algn="ctr">
              <a:spcBef>
                <a:spcPts val="0"/>
              </a:spcBef>
            </a:pPr>
            <a:endParaRPr lang="en-US" sz="3200" dirty="0"/>
          </a:p>
          <a:p>
            <a:pPr algn="ctr">
              <a:spcBef>
                <a:spcPts val="0"/>
              </a:spcBef>
            </a:pPr>
            <a:r>
              <a:rPr lang="en-US" sz="3200" dirty="0"/>
              <a:t>The statement must be testable.</a:t>
            </a:r>
          </a:p>
        </p:txBody>
      </p:sp>
    </p:spTree>
    <p:extLst>
      <p:ext uri="{BB962C8B-B14F-4D97-AF65-F5344CB8AC3E}">
        <p14:creationId xmlns:p14="http://schemas.microsoft.com/office/powerpoint/2010/main" val="32481428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Hypothesis </a:t>
            </a:r>
            <a:r>
              <a:rPr lang="en-US" dirty="0"/>
              <a:t>Examples</a:t>
            </a:r>
          </a:p>
        </p:txBody>
      </p:sp>
      <p:sp>
        <p:nvSpPr>
          <p:cNvPr id="3" name="Content Placeholder 2"/>
          <p:cNvSpPr>
            <a:spLocks noGrp="1"/>
          </p:cNvSpPr>
          <p:nvPr>
            <p:ph idx="1"/>
          </p:nvPr>
        </p:nvSpPr>
        <p:spPr/>
        <p:txBody>
          <a:bodyPr/>
          <a:lstStyle/>
          <a:p>
            <a:r>
              <a:rPr lang="en-US" b="1" dirty="0"/>
              <a:t>Bad Example</a:t>
            </a:r>
          </a:p>
          <a:p>
            <a:r>
              <a:rPr lang="en-US" sz="2400" i="1" dirty="0"/>
              <a:t>Hypothesis: This email is bad.</a:t>
            </a:r>
          </a:p>
          <a:p>
            <a:r>
              <a:rPr lang="en-US" sz="2400" dirty="0"/>
              <a:t>What is “bad”? This is not clear, specific, or objective. </a:t>
            </a:r>
          </a:p>
          <a:p>
            <a:endParaRPr lang="en-US" sz="1800" dirty="0"/>
          </a:p>
          <a:p>
            <a:r>
              <a:rPr lang="en-US" b="1" dirty="0"/>
              <a:t>Good</a:t>
            </a:r>
            <a:r>
              <a:rPr lang="en-US" sz="1800" b="1" dirty="0"/>
              <a:t> </a:t>
            </a:r>
            <a:r>
              <a:rPr lang="en-US" b="1" dirty="0"/>
              <a:t>Example</a:t>
            </a:r>
          </a:p>
          <a:p>
            <a:r>
              <a:rPr lang="en-US" sz="2400" i="1" dirty="0"/>
              <a:t>Hypothesis: This email is trying to get the recipient to install malware through an executable attachment.</a:t>
            </a:r>
          </a:p>
          <a:p>
            <a:pPr>
              <a:spcBef>
                <a:spcPts val="1350"/>
              </a:spcBef>
            </a:pPr>
            <a:r>
              <a:rPr lang="en-US" sz="2400" dirty="0"/>
              <a:t>This is not comprehensive as to all we may consider bad, but is testable.</a:t>
            </a:r>
          </a:p>
          <a:p>
            <a:endParaRPr lang="en-US" dirty="0"/>
          </a:p>
        </p:txBody>
      </p:sp>
      <p:sp>
        <p:nvSpPr>
          <p:cNvPr id="6" name="Title 1"/>
          <p:cNvSpPr txBox="1">
            <a:spLocks/>
          </p:cNvSpPr>
          <p:nvPr/>
        </p:nvSpPr>
        <p:spPr>
          <a:xfrm>
            <a:off x="1444450" y="3063752"/>
            <a:ext cx="5699300" cy="502391"/>
          </a:xfrm>
          <a:prstGeom prst="rect">
            <a:avLst/>
          </a:prstGeom>
        </p:spPr>
        <p:txBody>
          <a:bodyPr vert="horz" lIns="0" tIns="0" rIns="0" bIns="0" rtlCol="0" anchor="t">
            <a:normAutofit/>
          </a:bodyPr>
          <a:lstStyle>
            <a:lvl1pPr algn="l" defTabSz="914400" rtl="0" eaLnBrk="1" latinLnBrk="0" hangingPunct="1">
              <a:lnSpc>
                <a:spcPct val="90000"/>
              </a:lnSpc>
              <a:spcBef>
                <a:spcPct val="0"/>
              </a:spcBef>
              <a:buNone/>
              <a:defRPr sz="2800" b="1" kern="1200">
                <a:solidFill>
                  <a:schemeClr val="tx1"/>
                </a:solidFill>
                <a:latin typeface="Arial" panose="020B0604020202020204" pitchFamily="34" charset="0"/>
                <a:ea typeface="+mj-ea"/>
                <a:cs typeface="Arial" panose="020B0604020202020204" pitchFamily="34" charset="0"/>
              </a:defRPr>
            </a:lvl1pPr>
          </a:lstStyle>
          <a:p>
            <a:endParaRPr lang="en-US" sz="2100" dirty="0"/>
          </a:p>
        </p:txBody>
      </p:sp>
    </p:spTree>
    <p:extLst>
      <p:ext uri="{BB962C8B-B14F-4D97-AF65-F5344CB8AC3E}">
        <p14:creationId xmlns:p14="http://schemas.microsoft.com/office/powerpoint/2010/main" val="40607938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Comprehensiveness</a:t>
            </a:r>
            <a:endParaRPr lang="en-US" dirty="0"/>
          </a:p>
        </p:txBody>
      </p:sp>
      <p:sp>
        <p:nvSpPr>
          <p:cNvPr id="3" name="Content Placeholder 2"/>
          <p:cNvSpPr>
            <a:spLocks noGrp="1"/>
          </p:cNvSpPr>
          <p:nvPr>
            <p:ph idx="1"/>
          </p:nvPr>
        </p:nvSpPr>
        <p:spPr/>
        <p:txBody>
          <a:bodyPr/>
          <a:lstStyle/>
          <a:p>
            <a:r>
              <a:rPr lang="en-US" dirty="0"/>
              <a:t>Favor simple statements over complex ones.</a:t>
            </a:r>
          </a:p>
          <a:p>
            <a:r>
              <a:rPr lang="en-US" dirty="0"/>
              <a:t>It is fine to have multiple sub-hypotheses that you need to choose between or decide if they are all wrong or all right.</a:t>
            </a:r>
          </a:p>
          <a:p>
            <a:r>
              <a:rPr lang="en-US" dirty="0"/>
              <a:t>Example:</a:t>
            </a:r>
          </a:p>
          <a:p>
            <a:r>
              <a:rPr lang="en-US" dirty="0"/>
              <a:t>This email is bad because it </a:t>
            </a:r>
          </a:p>
          <a:p>
            <a:pPr marL="342900" indent="-342900">
              <a:buFont typeface="Arial" panose="020B0604020202020204" pitchFamily="34" charset="0"/>
              <a:buChar char="•"/>
            </a:pPr>
            <a:r>
              <a:rPr lang="en-US" dirty="0"/>
              <a:t>is trying to get the recipient to install software through an executable attachment</a:t>
            </a:r>
          </a:p>
          <a:p>
            <a:pPr marL="342900" indent="-342900">
              <a:buFont typeface="Arial" panose="020B0604020202020204" pitchFamily="34" charset="0"/>
              <a:buChar char="•"/>
            </a:pPr>
            <a:r>
              <a:rPr lang="en-US" dirty="0"/>
              <a:t>links to a known malicious URL</a:t>
            </a:r>
          </a:p>
          <a:p>
            <a:pPr marL="342900" indent="-342900">
              <a:buFont typeface="Arial" panose="020B0604020202020204" pitchFamily="34" charset="0"/>
              <a:buChar char="•"/>
            </a:pPr>
            <a:r>
              <a:rPr lang="en-US" dirty="0"/>
              <a:t>requests the user to provide sensitive data to an unauthorized or spoofed entity</a:t>
            </a:r>
          </a:p>
        </p:txBody>
      </p:sp>
    </p:spTree>
    <p:extLst>
      <p:ext uri="{BB962C8B-B14F-4D97-AF65-F5344CB8AC3E}">
        <p14:creationId xmlns:p14="http://schemas.microsoft.com/office/powerpoint/2010/main" val="37450760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Example 1 Introduction</a:t>
            </a:r>
            <a:endParaRPr lang="en-US" dirty="0"/>
          </a:p>
        </p:txBody>
      </p:sp>
      <p:sp>
        <p:nvSpPr>
          <p:cNvPr id="3" name="Content Placeholder 2"/>
          <p:cNvSpPr>
            <a:spLocks noGrp="1"/>
          </p:cNvSpPr>
          <p:nvPr>
            <p:ph idx="1"/>
          </p:nvPr>
        </p:nvSpPr>
        <p:spPr/>
        <p:txBody>
          <a:bodyPr/>
          <a:lstStyle/>
          <a:p>
            <a:r>
              <a:rPr lang="en-US" dirty="0"/>
              <a:t>Coordination between governments is difficult.</a:t>
            </a:r>
          </a:p>
          <a:p>
            <a:pPr lvl="1"/>
            <a:r>
              <a:rPr lang="en-US" dirty="0"/>
              <a:t>Resources</a:t>
            </a:r>
          </a:p>
          <a:p>
            <a:pPr lvl="1"/>
            <a:r>
              <a:rPr lang="en-US" dirty="0"/>
              <a:t>Who is in charge?</a:t>
            </a:r>
          </a:p>
          <a:p>
            <a:pPr lvl="1"/>
            <a:r>
              <a:rPr lang="en-US" dirty="0"/>
              <a:t>Varying priorities</a:t>
            </a:r>
          </a:p>
          <a:p>
            <a:pPr lvl="1"/>
            <a:r>
              <a:rPr lang="en-US" dirty="0"/>
              <a:t>Authorization to act (International Law issues)</a:t>
            </a:r>
          </a:p>
          <a:p>
            <a:r>
              <a:rPr lang="en-US" dirty="0"/>
              <a:t>Cyber activity frequently crosses national boundaries.</a:t>
            </a:r>
          </a:p>
          <a:p>
            <a:pPr lvl="1"/>
            <a:r>
              <a:rPr lang="en-US" dirty="0"/>
              <a:t>Routing</a:t>
            </a:r>
          </a:p>
          <a:p>
            <a:pPr lvl="1"/>
            <a:r>
              <a:rPr lang="en-US" dirty="0"/>
              <a:t>Hosting</a:t>
            </a:r>
          </a:p>
          <a:p>
            <a:pPr lvl="1"/>
            <a:r>
              <a:rPr lang="en-US" dirty="0"/>
              <a:t>Does this constitute international commerce?</a:t>
            </a:r>
          </a:p>
          <a:p>
            <a:r>
              <a:rPr lang="en-US" dirty="0"/>
              <a:t>Example 1 explores International cooperation on critical infrastructure protection.</a:t>
            </a:r>
          </a:p>
        </p:txBody>
      </p:sp>
    </p:spTree>
    <p:extLst>
      <p:ext uri="{BB962C8B-B14F-4D97-AF65-F5344CB8AC3E}">
        <p14:creationId xmlns:p14="http://schemas.microsoft.com/office/powerpoint/2010/main" val="18449572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1</a:t>
            </a:r>
          </a:p>
        </p:txBody>
      </p:sp>
      <p:sp>
        <p:nvSpPr>
          <p:cNvPr id="3" name="Content Placeholder 2"/>
          <p:cNvSpPr>
            <a:spLocks noGrp="1"/>
          </p:cNvSpPr>
          <p:nvPr>
            <p:ph idx="1"/>
          </p:nvPr>
        </p:nvSpPr>
        <p:spPr>
          <a:xfrm>
            <a:off x="381001" y="1229293"/>
            <a:ext cx="8340968" cy="3573819"/>
          </a:xfrm>
          <a:solidFill>
            <a:schemeClr val="accent5">
              <a:lumMod val="20000"/>
              <a:lumOff val="80000"/>
            </a:schemeClr>
          </a:solidFill>
          <a:ln>
            <a:solidFill>
              <a:schemeClr val="tx1"/>
            </a:solidFill>
          </a:ln>
        </p:spPr>
        <p:txBody>
          <a:bodyPr lIns="0" tIns="91440" rIns="91440"/>
          <a:lstStyle/>
          <a:p>
            <a:pPr marL="338137" lvl="1" indent="0">
              <a:buNone/>
            </a:pPr>
            <a:r>
              <a:rPr lang="en-US" sz="2000" dirty="0"/>
              <a:t>From: Country1 CSIRT (csirt@country1.c1)</a:t>
            </a:r>
            <a:br>
              <a:rPr lang="en-US" sz="2000" dirty="0"/>
            </a:br>
            <a:r>
              <a:rPr lang="en-US" sz="2000" dirty="0"/>
              <a:t>Date: September 11, 2018 16:25:38 (-05:00)</a:t>
            </a:r>
            <a:br>
              <a:rPr lang="en-US" sz="2000" dirty="0"/>
            </a:br>
            <a:r>
              <a:rPr lang="en-US" sz="2000" dirty="0"/>
              <a:t>Subject: [INC#14687915] Strange logins</a:t>
            </a:r>
            <a:br>
              <a:rPr lang="en-US" sz="2000" dirty="0"/>
            </a:br>
            <a:r>
              <a:rPr lang="en-US" sz="2000" dirty="0"/>
              <a:t>To: csirt@country2.c2</a:t>
            </a:r>
          </a:p>
          <a:p>
            <a:pPr marL="338137" lvl="1" indent="0">
              <a:buNone/>
            </a:pPr>
            <a:r>
              <a:rPr lang="en-US" sz="1600" dirty="0"/>
              <a:t>We have been receiving (since Sept 4, 2018) persistent login attempts from multiple (100+) sources to 10.127.77.135 port TCP/22, for accounts “root”, “admin”, and “</a:t>
            </a:r>
            <a:r>
              <a:rPr lang="en-US" sz="1600" dirty="0" err="1"/>
              <a:t>fsmithe</a:t>
            </a:r>
            <a:r>
              <a:rPr lang="en-US" sz="1600" dirty="0"/>
              <a:t>”. The first account is blocked from remote login, the second is not present, and the third is a user account, but no successful login has occurred. The host in question is public-facing and used for citizen access to the Country1 Ministry of Foreign Affairs, but is also remotely administered by our support contractor.  Attempts to block the attack by restricting port 22 access have not been successful to this point. Assistance in dealing with this activity is requested. </a:t>
            </a:r>
          </a:p>
          <a:p>
            <a:endParaRPr lang="en-US" sz="1100" dirty="0"/>
          </a:p>
        </p:txBody>
      </p:sp>
      <p:sp>
        <p:nvSpPr>
          <p:cNvPr id="6" name="TextBox 5"/>
          <p:cNvSpPr txBox="1"/>
          <p:nvPr/>
        </p:nvSpPr>
        <p:spPr>
          <a:xfrm>
            <a:off x="401934" y="786669"/>
            <a:ext cx="4376928" cy="338554"/>
          </a:xfrm>
          <a:prstGeom prst="rect">
            <a:avLst/>
          </a:prstGeom>
          <a:noFill/>
        </p:spPr>
        <p:txBody>
          <a:bodyPr wrap="square" lIns="0" tIns="0" rIns="0" bIns="0" rtlCol="0">
            <a:spAutoFit/>
          </a:bodyPr>
          <a:lstStyle/>
          <a:p>
            <a:r>
              <a:rPr lang="en-US" sz="2200" dirty="0">
                <a:latin typeface="Arial"/>
                <a:cs typeface="Arial"/>
              </a:rPr>
              <a:t>Email message: </a:t>
            </a:r>
          </a:p>
        </p:txBody>
      </p:sp>
      <p:sp>
        <p:nvSpPr>
          <p:cNvPr id="7" name="TextBox 6"/>
          <p:cNvSpPr txBox="1"/>
          <p:nvPr/>
        </p:nvSpPr>
        <p:spPr>
          <a:xfrm>
            <a:off x="499872" y="5132832"/>
            <a:ext cx="8004048" cy="861774"/>
          </a:xfrm>
          <a:prstGeom prst="rect">
            <a:avLst/>
          </a:prstGeom>
          <a:solidFill>
            <a:schemeClr val="accent4">
              <a:lumMod val="20000"/>
              <a:lumOff val="80000"/>
            </a:schemeClr>
          </a:solidFill>
          <a:ln>
            <a:solidFill>
              <a:schemeClr val="tx1"/>
            </a:solidFill>
          </a:ln>
        </p:spPr>
        <p:txBody>
          <a:bodyPr wrap="square" lIns="91440" tIns="91440" rIns="0" bIns="91440" rtlCol="0">
            <a:spAutoFit/>
          </a:bodyPr>
          <a:lstStyle/>
          <a:p>
            <a:r>
              <a:rPr lang="en-US" sz="2200" dirty="0">
                <a:latin typeface="Arial"/>
                <a:cs typeface="Arial"/>
              </a:rPr>
              <a:t>Email legitimacy is confirmed (also sent encrypted with a valid public key).</a:t>
            </a:r>
          </a:p>
        </p:txBody>
      </p:sp>
    </p:spTree>
    <p:extLst>
      <p:ext uri="{BB962C8B-B14F-4D97-AF65-F5344CB8AC3E}">
        <p14:creationId xmlns:p14="http://schemas.microsoft.com/office/powerpoint/2010/main" val="12298149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1: Who</a:t>
            </a:r>
          </a:p>
        </p:txBody>
      </p:sp>
      <p:sp>
        <p:nvSpPr>
          <p:cNvPr id="3" name="Content Placeholder 2"/>
          <p:cNvSpPr>
            <a:spLocks noGrp="1"/>
          </p:cNvSpPr>
          <p:nvPr>
            <p:ph idx="1"/>
          </p:nvPr>
        </p:nvSpPr>
        <p:spPr>
          <a:xfrm>
            <a:off x="381001" y="1229293"/>
            <a:ext cx="8340968" cy="3573819"/>
          </a:xfrm>
          <a:solidFill>
            <a:schemeClr val="accent5">
              <a:lumMod val="20000"/>
              <a:lumOff val="80000"/>
            </a:schemeClr>
          </a:solidFill>
          <a:ln>
            <a:solidFill>
              <a:schemeClr val="tx1"/>
            </a:solidFill>
          </a:ln>
        </p:spPr>
        <p:txBody>
          <a:bodyPr lIns="0" tIns="91440" rIns="91440"/>
          <a:lstStyle/>
          <a:p>
            <a:pPr marL="338137" lvl="1" indent="0">
              <a:buNone/>
            </a:pPr>
            <a:r>
              <a:rPr lang="en-US" sz="2000" dirty="0"/>
              <a:t>From: Country1 CSIRT (csirt@country1.c1)</a:t>
            </a:r>
            <a:br>
              <a:rPr lang="en-US" sz="2000" dirty="0"/>
            </a:br>
            <a:r>
              <a:rPr lang="en-US" sz="2000" dirty="0"/>
              <a:t>Date: September 11, 2018 16:25:38 (-05:00)</a:t>
            </a:r>
            <a:br>
              <a:rPr lang="en-US" sz="2000" dirty="0"/>
            </a:br>
            <a:r>
              <a:rPr lang="en-US" sz="2000" dirty="0"/>
              <a:t>Subject: [INC#14687915] Strange logins</a:t>
            </a:r>
            <a:br>
              <a:rPr lang="en-US" sz="2000" dirty="0"/>
            </a:br>
            <a:r>
              <a:rPr lang="en-US" sz="2000" dirty="0"/>
              <a:t>To: csirt@country2.c2</a:t>
            </a:r>
          </a:p>
          <a:p>
            <a:pPr marL="338137" lvl="1" indent="0">
              <a:buNone/>
            </a:pPr>
            <a:r>
              <a:rPr lang="en-US" sz="1600" dirty="0"/>
              <a:t>We have been receiving (since Sept 4, 2018) persistent login attempts </a:t>
            </a:r>
            <a:r>
              <a:rPr lang="en-US" sz="1600" b="1" u="sng" dirty="0"/>
              <a:t>from multiple (100+) sources</a:t>
            </a:r>
            <a:r>
              <a:rPr lang="en-US" sz="1600" dirty="0"/>
              <a:t> to 10.127.77.135 port TCP/22, for accounts “root”, “admin”, and “</a:t>
            </a:r>
            <a:r>
              <a:rPr lang="en-US" sz="1600" dirty="0" err="1"/>
              <a:t>fsmithe</a:t>
            </a:r>
            <a:r>
              <a:rPr lang="en-US" sz="1600" dirty="0"/>
              <a:t>”. The first account is blocked from remote login, the second is not present, and the third is a user account, but no successful login has occurred. The host in question is public-facing and used for citizen access to the </a:t>
            </a:r>
            <a:r>
              <a:rPr lang="en-US" sz="1600" b="1" u="sng" dirty="0"/>
              <a:t>Country1</a:t>
            </a:r>
            <a:r>
              <a:rPr lang="en-US" sz="1600" dirty="0"/>
              <a:t> Ministry of Foreign Affairs, but is also remotely administered by our support contractor.  Attempts to block the attack by restricting port 22 access have not been successful to this point. Assistance in dealing with this activity is requested. </a:t>
            </a:r>
          </a:p>
          <a:p>
            <a:endParaRPr lang="en-US" sz="1100" dirty="0"/>
          </a:p>
        </p:txBody>
      </p:sp>
      <p:sp>
        <p:nvSpPr>
          <p:cNvPr id="6" name="TextBox 5"/>
          <p:cNvSpPr txBox="1"/>
          <p:nvPr/>
        </p:nvSpPr>
        <p:spPr>
          <a:xfrm>
            <a:off x="401934" y="786669"/>
            <a:ext cx="4376928" cy="338554"/>
          </a:xfrm>
          <a:prstGeom prst="rect">
            <a:avLst/>
          </a:prstGeom>
          <a:noFill/>
        </p:spPr>
        <p:txBody>
          <a:bodyPr wrap="square" lIns="0" tIns="0" rIns="0" bIns="0" rtlCol="0">
            <a:spAutoFit/>
          </a:bodyPr>
          <a:lstStyle/>
          <a:p>
            <a:r>
              <a:rPr lang="en-US" sz="2200" dirty="0">
                <a:latin typeface="Arial"/>
                <a:cs typeface="Arial"/>
              </a:rPr>
              <a:t>Email message: </a:t>
            </a:r>
          </a:p>
        </p:txBody>
      </p:sp>
      <p:sp>
        <p:nvSpPr>
          <p:cNvPr id="7" name="TextBox 6"/>
          <p:cNvSpPr txBox="1"/>
          <p:nvPr/>
        </p:nvSpPr>
        <p:spPr>
          <a:xfrm>
            <a:off x="499872" y="5132832"/>
            <a:ext cx="8004048" cy="523220"/>
          </a:xfrm>
          <a:prstGeom prst="rect">
            <a:avLst/>
          </a:prstGeom>
          <a:solidFill>
            <a:schemeClr val="accent4">
              <a:lumMod val="20000"/>
              <a:lumOff val="80000"/>
            </a:schemeClr>
          </a:solidFill>
          <a:ln>
            <a:solidFill>
              <a:schemeClr val="tx1"/>
            </a:solidFill>
          </a:ln>
        </p:spPr>
        <p:txBody>
          <a:bodyPr wrap="square" lIns="91440" tIns="91440" rIns="0" bIns="91440" rtlCol="0">
            <a:spAutoFit/>
          </a:bodyPr>
          <a:lstStyle/>
          <a:p>
            <a:r>
              <a:rPr lang="en-US" sz="2200" dirty="0">
                <a:latin typeface="Arial"/>
                <a:cs typeface="Arial"/>
              </a:rPr>
              <a:t>From “multiple sources” to Country1</a:t>
            </a:r>
          </a:p>
        </p:txBody>
      </p:sp>
    </p:spTree>
    <p:extLst>
      <p:ext uri="{BB962C8B-B14F-4D97-AF65-F5344CB8AC3E}">
        <p14:creationId xmlns:p14="http://schemas.microsoft.com/office/powerpoint/2010/main" val="8259841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1: What</a:t>
            </a:r>
          </a:p>
        </p:txBody>
      </p:sp>
      <p:sp>
        <p:nvSpPr>
          <p:cNvPr id="3" name="Content Placeholder 2"/>
          <p:cNvSpPr>
            <a:spLocks noGrp="1"/>
          </p:cNvSpPr>
          <p:nvPr>
            <p:ph idx="1"/>
          </p:nvPr>
        </p:nvSpPr>
        <p:spPr>
          <a:xfrm>
            <a:off x="381001" y="1229293"/>
            <a:ext cx="8340968" cy="3573819"/>
          </a:xfrm>
          <a:solidFill>
            <a:schemeClr val="accent5">
              <a:lumMod val="20000"/>
              <a:lumOff val="80000"/>
            </a:schemeClr>
          </a:solidFill>
          <a:ln>
            <a:solidFill>
              <a:schemeClr val="tx1"/>
            </a:solidFill>
          </a:ln>
        </p:spPr>
        <p:txBody>
          <a:bodyPr lIns="0" tIns="91440" rIns="91440"/>
          <a:lstStyle/>
          <a:p>
            <a:pPr marL="338137" lvl="1" indent="0">
              <a:buNone/>
            </a:pPr>
            <a:r>
              <a:rPr lang="en-US" sz="2000" dirty="0"/>
              <a:t>From: Country1 CSIRT (csirt@country1.c1)</a:t>
            </a:r>
            <a:br>
              <a:rPr lang="en-US" sz="2000" dirty="0"/>
            </a:br>
            <a:r>
              <a:rPr lang="en-US" sz="2000" dirty="0"/>
              <a:t>Date: September 11, 2018 16:25:38 (-05:00)</a:t>
            </a:r>
            <a:br>
              <a:rPr lang="en-US" sz="2000" dirty="0"/>
            </a:br>
            <a:r>
              <a:rPr lang="en-US" sz="2000" dirty="0"/>
              <a:t>Subject: [INC#14687915] Strange logins</a:t>
            </a:r>
            <a:br>
              <a:rPr lang="en-US" sz="2000" dirty="0"/>
            </a:br>
            <a:r>
              <a:rPr lang="en-US" sz="2000" dirty="0"/>
              <a:t>To: csirt@country2.c2</a:t>
            </a:r>
          </a:p>
          <a:p>
            <a:pPr marL="338137" lvl="1" indent="0">
              <a:buNone/>
            </a:pPr>
            <a:r>
              <a:rPr lang="en-US" sz="1600" dirty="0"/>
              <a:t>We have been receiving (since Sept 4, 2018) </a:t>
            </a:r>
            <a:r>
              <a:rPr lang="en-US" sz="1600" b="1" u="sng" dirty="0"/>
              <a:t>persistent login attempts </a:t>
            </a:r>
            <a:r>
              <a:rPr lang="en-US" sz="1600" dirty="0"/>
              <a:t>from multiple (100+) sources to 10.127.77.135 port TCP/22, for accounts </a:t>
            </a:r>
            <a:r>
              <a:rPr lang="en-US" sz="1600" b="1" dirty="0"/>
              <a:t>“root”, “admin”, and “</a:t>
            </a:r>
            <a:r>
              <a:rPr lang="en-US" sz="1600" b="1" dirty="0" err="1"/>
              <a:t>fsmithe</a:t>
            </a:r>
            <a:r>
              <a:rPr lang="en-US" sz="1600" b="1" dirty="0"/>
              <a:t>”</a:t>
            </a:r>
            <a:r>
              <a:rPr lang="en-US" sz="1600" dirty="0"/>
              <a:t>. The first account is blocked from remote login, the second is not present, and the third is a user account, but no successful login has occurred. The host in question is public-facing and used for citizen access to the Country1 Ministry of Foreign Affairs, but is also remotely administered by our support contractor.  </a:t>
            </a:r>
            <a:r>
              <a:rPr lang="en-US" sz="1600" b="1" u="sng" dirty="0"/>
              <a:t>Attempts to block </a:t>
            </a:r>
            <a:r>
              <a:rPr lang="en-US" sz="1600" dirty="0"/>
              <a:t>the attack by restricting port 22 access have </a:t>
            </a:r>
            <a:r>
              <a:rPr lang="en-US" sz="1600" b="1" u="sng" dirty="0"/>
              <a:t>not been successful to this point</a:t>
            </a:r>
            <a:r>
              <a:rPr lang="en-US" sz="1600" dirty="0"/>
              <a:t>. </a:t>
            </a:r>
            <a:r>
              <a:rPr lang="en-US" sz="1600" b="1" u="sng" dirty="0"/>
              <a:t>Assistance in dealing with this activity is requested. </a:t>
            </a:r>
          </a:p>
          <a:p>
            <a:endParaRPr lang="en-US" sz="1100" dirty="0"/>
          </a:p>
        </p:txBody>
      </p:sp>
      <p:sp>
        <p:nvSpPr>
          <p:cNvPr id="6" name="TextBox 5"/>
          <p:cNvSpPr txBox="1"/>
          <p:nvPr/>
        </p:nvSpPr>
        <p:spPr>
          <a:xfrm>
            <a:off x="401934" y="786669"/>
            <a:ext cx="4376928" cy="338554"/>
          </a:xfrm>
          <a:prstGeom prst="rect">
            <a:avLst/>
          </a:prstGeom>
          <a:noFill/>
        </p:spPr>
        <p:txBody>
          <a:bodyPr wrap="square" lIns="0" tIns="0" rIns="0" bIns="0" rtlCol="0">
            <a:spAutoFit/>
          </a:bodyPr>
          <a:lstStyle/>
          <a:p>
            <a:r>
              <a:rPr lang="en-US" sz="2200" dirty="0">
                <a:latin typeface="Arial"/>
                <a:cs typeface="Arial"/>
              </a:rPr>
              <a:t>Email message: </a:t>
            </a:r>
          </a:p>
        </p:txBody>
      </p:sp>
      <p:sp>
        <p:nvSpPr>
          <p:cNvPr id="7" name="TextBox 6"/>
          <p:cNvSpPr txBox="1"/>
          <p:nvPr/>
        </p:nvSpPr>
        <p:spPr>
          <a:xfrm>
            <a:off x="499872" y="5132832"/>
            <a:ext cx="8004048" cy="892552"/>
          </a:xfrm>
          <a:prstGeom prst="rect">
            <a:avLst/>
          </a:prstGeom>
          <a:solidFill>
            <a:schemeClr val="accent4">
              <a:lumMod val="20000"/>
              <a:lumOff val="80000"/>
            </a:schemeClr>
          </a:solidFill>
          <a:ln>
            <a:solidFill>
              <a:schemeClr val="tx1"/>
            </a:solidFill>
          </a:ln>
        </p:spPr>
        <p:txBody>
          <a:bodyPr wrap="square" lIns="91440" tIns="91440" rIns="0" bIns="91440" rtlCol="0">
            <a:spAutoFit/>
          </a:bodyPr>
          <a:lstStyle/>
          <a:p>
            <a:r>
              <a:rPr lang="en-US" sz="2200" dirty="0">
                <a:latin typeface="Arial"/>
                <a:cs typeface="Arial"/>
              </a:rPr>
              <a:t>Targeted attack: “</a:t>
            </a:r>
            <a:r>
              <a:rPr lang="en-US" sz="2400" dirty="0"/>
              <a:t>root, admin, and </a:t>
            </a:r>
            <a:r>
              <a:rPr lang="en-US" sz="2400" dirty="0" err="1"/>
              <a:t>fsmithe</a:t>
            </a:r>
            <a:r>
              <a:rPr lang="en-US" sz="2200" dirty="0">
                <a:latin typeface="Arial"/>
                <a:cs typeface="Arial"/>
              </a:rPr>
              <a:t>”</a:t>
            </a:r>
          </a:p>
          <a:p>
            <a:r>
              <a:rPr lang="en-US" sz="2200" dirty="0">
                <a:latin typeface="Arial"/>
                <a:cs typeface="Arial"/>
              </a:rPr>
              <a:t>Evasion of defenses. Request for aid</a:t>
            </a:r>
          </a:p>
        </p:txBody>
      </p:sp>
    </p:spTree>
    <p:extLst>
      <p:ext uri="{BB962C8B-B14F-4D97-AF65-F5344CB8AC3E}">
        <p14:creationId xmlns:p14="http://schemas.microsoft.com/office/powerpoint/2010/main" val="12134808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1 Hypotheses</a:t>
            </a:r>
          </a:p>
        </p:txBody>
      </p:sp>
      <p:sp>
        <p:nvSpPr>
          <p:cNvPr id="3" name="Content Placeholder 2"/>
          <p:cNvSpPr>
            <a:spLocks noGrp="1"/>
          </p:cNvSpPr>
          <p:nvPr>
            <p:ph idx="1"/>
          </p:nvPr>
        </p:nvSpPr>
        <p:spPr/>
        <p:txBody>
          <a:bodyPr/>
          <a:lstStyle/>
          <a:p>
            <a:pPr marL="514350" indent="-514350">
              <a:buFont typeface="+mj-lt"/>
              <a:buAutoNum type="arabicPeriod"/>
            </a:pPr>
            <a:r>
              <a:rPr lang="en-US" sz="2400" dirty="0"/>
              <a:t>This is a hoax perpetrated on Country1.</a:t>
            </a:r>
          </a:p>
          <a:p>
            <a:pPr marL="514350" indent="-514350">
              <a:buFont typeface="+mj-lt"/>
              <a:buAutoNum type="arabicPeriod"/>
            </a:pPr>
            <a:r>
              <a:rPr lang="en-US" sz="2400" dirty="0"/>
              <a:t>This is real activity, but no damage is resulting, so it can be ignored.</a:t>
            </a:r>
          </a:p>
          <a:p>
            <a:pPr marL="514350" indent="-514350">
              <a:buFont typeface="+mj-lt"/>
              <a:buAutoNum type="arabicPeriod"/>
            </a:pPr>
            <a:r>
              <a:rPr lang="en-US" sz="2400" dirty="0"/>
              <a:t>This is real activity, but damage is minor, so it can be ignored.</a:t>
            </a:r>
          </a:p>
          <a:p>
            <a:pPr marL="514350" indent="-514350">
              <a:buFont typeface="+mj-lt"/>
              <a:buAutoNum type="arabicPeriod"/>
            </a:pPr>
            <a:r>
              <a:rPr lang="en-US" sz="2400" dirty="0"/>
              <a:t>This is real activity and very damaging, escalate it for more action.</a:t>
            </a:r>
          </a:p>
          <a:p>
            <a:pPr marL="514350" indent="-514350">
              <a:buFont typeface="+mj-lt"/>
              <a:buAutoNum type="arabicPeriod"/>
            </a:pPr>
            <a:r>
              <a:rPr lang="en-US" sz="2400" dirty="0"/>
              <a:t>This is real activity, need further information to assess it for escalation.</a:t>
            </a:r>
          </a:p>
        </p:txBody>
      </p:sp>
    </p:spTree>
    <p:extLst>
      <p:ext uri="{BB962C8B-B14F-4D97-AF65-F5344CB8AC3E}">
        <p14:creationId xmlns:p14="http://schemas.microsoft.com/office/powerpoint/2010/main" val="29664576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With hypotheses, now what?</a:t>
            </a:r>
            <a:endParaRPr lang="en-US" dirty="0"/>
          </a:p>
        </p:txBody>
      </p:sp>
      <p:sp>
        <p:nvSpPr>
          <p:cNvPr id="3" name="Content Placeholder 2"/>
          <p:cNvSpPr>
            <a:spLocks noGrp="1"/>
          </p:cNvSpPr>
          <p:nvPr>
            <p:ph idx="1"/>
          </p:nvPr>
        </p:nvSpPr>
        <p:spPr/>
        <p:txBody>
          <a:bodyPr/>
          <a:lstStyle/>
          <a:p>
            <a:r>
              <a:rPr lang="en-US"/>
              <a:t>Make a plan.</a:t>
            </a:r>
          </a:p>
          <a:p>
            <a:endParaRPr lang="en-US"/>
          </a:p>
          <a:p>
            <a:r>
              <a:rPr lang="en-US"/>
              <a:t>Answer questions like</a:t>
            </a:r>
          </a:p>
          <a:p>
            <a:pPr lvl="1"/>
            <a:r>
              <a:rPr lang="en-US"/>
              <a:t>Can I directly prove my hypotheses?</a:t>
            </a:r>
          </a:p>
          <a:p>
            <a:pPr lvl="1"/>
            <a:r>
              <a:rPr lang="en-US"/>
              <a:t>What information do I need to prove my hypotheses wrong?</a:t>
            </a:r>
          </a:p>
          <a:p>
            <a:pPr lvl="1"/>
            <a:r>
              <a:rPr lang="en-US"/>
              <a:t>What information do I need to support my hypotheses?</a:t>
            </a:r>
          </a:p>
          <a:p>
            <a:pPr lvl="1"/>
            <a:r>
              <a:rPr lang="en-US"/>
              <a:t>How do I get that information?</a:t>
            </a:r>
          </a:p>
          <a:p>
            <a:pPr lvl="1"/>
            <a:r>
              <a:rPr lang="en-US"/>
              <a:t>What circumstances and environment factors (context) will influence what I see and how I interpret the information I find?</a:t>
            </a:r>
          </a:p>
          <a:p>
            <a:pPr lvl="1"/>
            <a:r>
              <a:rPr lang="en-US"/>
              <a:t>What assumptions must I make?</a:t>
            </a:r>
          </a:p>
          <a:p>
            <a:endParaRPr lang="en-US"/>
          </a:p>
          <a:p>
            <a:endParaRPr lang="en-US" dirty="0"/>
          </a:p>
        </p:txBody>
      </p:sp>
    </p:spTree>
    <p:extLst>
      <p:ext uri="{BB962C8B-B14F-4D97-AF65-F5344CB8AC3E}">
        <p14:creationId xmlns:p14="http://schemas.microsoft.com/office/powerpoint/2010/main" val="3925410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Notices</a:t>
            </a:r>
          </a:p>
        </p:txBody>
      </p:sp>
      <p:sp>
        <p:nvSpPr>
          <p:cNvPr id="8" name="Content Placeholder 7"/>
          <p:cNvSpPr>
            <a:spLocks noGrp="1"/>
          </p:cNvSpPr>
          <p:nvPr>
            <p:ph idx="1"/>
          </p:nvPr>
        </p:nvSpPr>
        <p:spPr>
          <a:xfrm>
            <a:off x="401933" y="1081756"/>
            <a:ext cx="8320035" cy="5164665"/>
          </a:xfrm>
        </p:spPr>
        <p:txBody>
          <a:bodyPr>
            <a:normAutofit fontScale="70000" lnSpcReduction="20000"/>
          </a:bodyPr>
          <a:lstStyle/>
          <a:p>
            <a:r>
              <a:rPr lang="en-US"/>
              <a:t>C</a:t>
            </a:r>
            <a:r>
              <a:rPr lang="en-US" smtClean="0"/>
              <a:t>opyright </a:t>
            </a:r>
            <a:r>
              <a:rPr lang="en-US" dirty="0"/>
              <a:t>2018 Carnegie Mellon University. All Rights Reserved.</a:t>
            </a:r>
          </a:p>
          <a:p>
            <a:r>
              <a:rPr lang="en-US" dirty="0"/>
              <a:t>This material is based upon work funded and supported by the Department of Defense under Contract No. FA8702-15-D-0002 with Carnegie Mellon University for the operation of the Software Engineering Institute, a federally funded research and development center.</a:t>
            </a:r>
          </a:p>
          <a:p>
            <a:r>
              <a:rPr lang="en-US" dirty="0"/>
              <a:t>The view, opinions, and/or findings contained in this material are those of the author(s) and should not be construed as an official Government position, policy, or decision, unless designated by other documentation.</a:t>
            </a:r>
          </a:p>
          <a:p>
            <a:r>
              <a:rPr lang="en-US" dirty="0"/>
              <a:t>NO WARRANTY. THIS CARNEGIE MELLON UNIVERSITY AND SOFTWARE ENGINEERING INSTITUTE MATERIAL IS FURNISHED ON AN "AS-IS" BASIS. CARNEGIE MELLON UNIVERSITY MAKES NO WARRANTIES OF ANY KIND, EITHER EXPRESSED OR IMPLIED, AS TO ANY MATTER INCLUDING, BUT NOT LIMITED TO, WARRANTY OF FITNESS FOR PURPOSE OR MERCHANTABILITY, EXCLUSIVITY, OR RESULTS OBTAINED FROM USE OF THE MATERIAL. CARNEGIE MELLON UNIVERSITY DOES NOT MAKE ANY WARRANTY OF ANY KIND WITH RESPECT TO FREEDOM FROM PATENT, TRADEMARK, OR COPYRIGHT INFRINGEMENT.</a:t>
            </a:r>
          </a:p>
          <a:p>
            <a:r>
              <a:rPr lang="en-US" dirty="0"/>
              <a:t>[DISTRIBUTION STATEMENT A] This material has been approved for public release and unlimited distribution.  Please see Copyright notice for non-US Government use and distribution.</a:t>
            </a:r>
          </a:p>
          <a:p>
            <a:r>
              <a:rPr lang="en-US" dirty="0"/>
              <a:t>This material may be reproduced in its entirety, without modification, and freely distributed in written or electronic form without requesting formal permission. Permission is required for any other use.  Requests for permission should be directed to the Software Engineering Institute at permission@sei.cmu.edu.</a:t>
            </a:r>
          </a:p>
          <a:p>
            <a:r>
              <a:rPr lang="en-US" dirty="0"/>
              <a:t>DM18-1386</a:t>
            </a:r>
          </a:p>
        </p:txBody>
      </p:sp>
    </p:spTree>
    <p:extLst>
      <p:ext uri="{BB962C8B-B14F-4D97-AF65-F5344CB8AC3E}">
        <p14:creationId xmlns:p14="http://schemas.microsoft.com/office/powerpoint/2010/main" val="2554788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Proving vs. Disproving</a:t>
            </a:r>
            <a:endParaRPr lang="en-US" dirty="0"/>
          </a:p>
        </p:txBody>
      </p:sp>
      <p:sp>
        <p:nvSpPr>
          <p:cNvPr id="3" name="Content Placeholder 2"/>
          <p:cNvSpPr>
            <a:spLocks noGrp="1"/>
          </p:cNvSpPr>
          <p:nvPr>
            <p:ph idx="1"/>
          </p:nvPr>
        </p:nvSpPr>
        <p:spPr/>
        <p:txBody>
          <a:bodyPr/>
          <a:lstStyle/>
          <a:p>
            <a:r>
              <a:rPr lang="en-US" dirty="0"/>
              <a:t>There are many cases where it is more effective and efficient to try to disprove a hypothesis instead of trying to prove it.</a:t>
            </a:r>
          </a:p>
          <a:p>
            <a:pPr lvl="1"/>
            <a:r>
              <a:rPr lang="en-US" dirty="0"/>
              <a:t>Find counter-examples.</a:t>
            </a:r>
          </a:p>
          <a:p>
            <a:pPr lvl="1"/>
            <a:r>
              <a:rPr lang="en-US" dirty="0"/>
              <a:t>Find examples where specific behavior occurs in other contexts.</a:t>
            </a:r>
          </a:p>
          <a:p>
            <a:pPr lvl="1"/>
            <a:r>
              <a:rPr lang="en-US" dirty="0"/>
              <a:t>Find examples where interpretation of behavior is not reasonable (too frequent, wrong endpoints, too regular).</a:t>
            </a:r>
          </a:p>
          <a:p>
            <a:r>
              <a:rPr lang="en-US" dirty="0"/>
              <a:t>Example</a:t>
            </a:r>
          </a:p>
          <a:p>
            <a:pPr marL="233362" lvl="1" indent="0">
              <a:buNone/>
            </a:pPr>
            <a:r>
              <a:rPr lang="en-US" dirty="0"/>
              <a:t>The number of attacks against infrastructure companies is the same as those on the commercial sector in general.</a:t>
            </a:r>
          </a:p>
        </p:txBody>
      </p:sp>
    </p:spTree>
    <p:extLst>
      <p:ext uri="{BB962C8B-B14F-4D97-AF65-F5344CB8AC3E}">
        <p14:creationId xmlns:p14="http://schemas.microsoft.com/office/powerpoint/2010/main" val="28244598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Proving vs. Disproving (continued)</a:t>
            </a:r>
            <a:endParaRPr lang="en-US" dirty="0"/>
          </a:p>
        </p:txBody>
      </p:sp>
      <p:sp>
        <p:nvSpPr>
          <p:cNvPr id="3" name="Content Placeholder 2"/>
          <p:cNvSpPr>
            <a:spLocks noGrp="1"/>
          </p:cNvSpPr>
          <p:nvPr>
            <p:ph idx="1"/>
          </p:nvPr>
        </p:nvSpPr>
        <p:spPr/>
        <p:txBody>
          <a:bodyPr/>
          <a:lstStyle/>
          <a:p>
            <a:r>
              <a:rPr lang="en-US" dirty="0"/>
              <a:t>There are many cases where it is not really possible for an analyst to prove a hypotheses.</a:t>
            </a:r>
          </a:p>
          <a:p>
            <a:pPr lvl="1"/>
            <a:r>
              <a:rPr lang="en-US" dirty="0"/>
              <a:t>Data not available</a:t>
            </a:r>
          </a:p>
          <a:p>
            <a:pPr lvl="1"/>
            <a:r>
              <a:rPr lang="en-US" dirty="0"/>
              <a:t>Data too sensitive to include</a:t>
            </a:r>
          </a:p>
          <a:p>
            <a:pPr lvl="1"/>
            <a:r>
              <a:rPr lang="en-US" dirty="0"/>
              <a:t>Data too uncertain</a:t>
            </a:r>
          </a:p>
          <a:p>
            <a:r>
              <a:rPr lang="en-US" dirty="0"/>
              <a:t>Example</a:t>
            </a:r>
          </a:p>
          <a:p>
            <a:pPr marL="233362" lvl="1" indent="0">
              <a:buNone/>
            </a:pPr>
            <a:r>
              <a:rPr lang="en-US" dirty="0"/>
              <a:t>Attacker ABC is deliberately targeting </a:t>
            </a:r>
            <a:r>
              <a:rPr lang="en-US" dirty="0" err="1"/>
              <a:t>IoT</a:t>
            </a:r>
            <a:r>
              <a:rPr lang="en-US" dirty="0"/>
              <a:t> video cameras.</a:t>
            </a:r>
          </a:p>
          <a:p>
            <a:pPr lvl="1"/>
            <a:r>
              <a:rPr lang="en-US" dirty="0"/>
              <a:t>Proving </a:t>
            </a:r>
            <a:r>
              <a:rPr lang="en-US" b="1" dirty="0"/>
              <a:t>intentions</a:t>
            </a:r>
            <a:r>
              <a:rPr lang="en-US" dirty="0"/>
              <a:t> is very difficult. Without talking to the attacker, it is indistinguishable whether the attacks targeted a specific type of device, the attacks were just the ones caught, or the attacks were only successful on those devices.</a:t>
            </a:r>
          </a:p>
        </p:txBody>
      </p:sp>
    </p:spTree>
    <p:extLst>
      <p:ext uri="{BB962C8B-B14F-4D97-AF65-F5344CB8AC3E}">
        <p14:creationId xmlns:p14="http://schemas.microsoft.com/office/powerpoint/2010/main" val="5002036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Terminology: Acumen</a:t>
            </a:r>
          </a:p>
        </p:txBody>
      </p:sp>
      <p:sp>
        <p:nvSpPr>
          <p:cNvPr id="6" name="TextBox 5"/>
          <p:cNvSpPr txBox="1"/>
          <p:nvPr/>
        </p:nvSpPr>
        <p:spPr>
          <a:xfrm>
            <a:off x="587141" y="1250313"/>
            <a:ext cx="7940842" cy="2123658"/>
          </a:xfrm>
          <a:prstGeom prst="rect">
            <a:avLst/>
          </a:prstGeom>
          <a:solidFill>
            <a:schemeClr val="accent4">
              <a:lumMod val="20000"/>
              <a:lumOff val="80000"/>
            </a:schemeClr>
          </a:solidFill>
          <a:ln>
            <a:solidFill>
              <a:schemeClr val="tx1"/>
            </a:solidFill>
          </a:ln>
        </p:spPr>
        <p:txBody>
          <a:bodyPr wrap="square" lIns="182880" tIns="182880" rIns="182880" bIns="182880" rtlCol="0">
            <a:spAutoFit/>
          </a:bodyPr>
          <a:lstStyle/>
          <a:p>
            <a:r>
              <a:rPr lang="en-US" sz="2400" dirty="0" smtClean="0">
                <a:latin typeface="Arial"/>
                <a:cs typeface="Arial"/>
              </a:rPr>
              <a:t>Acumen: A </a:t>
            </a:r>
            <a:r>
              <a:rPr lang="en-US" sz="2400" dirty="0">
                <a:latin typeface="Arial"/>
                <a:cs typeface="Arial"/>
              </a:rPr>
              <a:t>power to see what is not evident to the average mind.</a:t>
            </a:r>
          </a:p>
          <a:p>
            <a:endParaRPr lang="en-US" sz="2200" dirty="0">
              <a:latin typeface="Arial"/>
              <a:cs typeface="Arial"/>
            </a:endParaRPr>
          </a:p>
          <a:p>
            <a:pPr algn="ctr"/>
            <a:r>
              <a:rPr lang="en-US" sz="2200" dirty="0">
                <a:latin typeface="Arial"/>
                <a:cs typeface="Arial"/>
              </a:rPr>
              <a:t>Suggested Synonyms for acumen:  </a:t>
            </a:r>
          </a:p>
          <a:p>
            <a:pPr algn="ctr"/>
            <a:r>
              <a:rPr lang="en-US" sz="2200" dirty="0">
                <a:latin typeface="Arial"/>
                <a:cs typeface="Arial"/>
              </a:rPr>
              <a:t>discernment, perception, insight</a:t>
            </a:r>
          </a:p>
        </p:txBody>
      </p:sp>
    </p:spTree>
    <p:extLst>
      <p:ext uri="{BB962C8B-B14F-4D97-AF65-F5344CB8AC3E}">
        <p14:creationId xmlns:p14="http://schemas.microsoft.com/office/powerpoint/2010/main" val="3396790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Analytical Acumen: Anchoring Bias</a:t>
            </a:r>
          </a:p>
        </p:txBody>
      </p:sp>
      <p:sp>
        <p:nvSpPr>
          <p:cNvPr id="3" name="Content Placeholder 2"/>
          <p:cNvSpPr>
            <a:spLocks noGrp="1"/>
          </p:cNvSpPr>
          <p:nvPr>
            <p:ph idx="1"/>
          </p:nvPr>
        </p:nvSpPr>
        <p:spPr>
          <a:xfrm>
            <a:off x="381001" y="1376624"/>
            <a:ext cx="8340968" cy="4719376"/>
          </a:xfrm>
        </p:spPr>
        <p:txBody>
          <a:bodyPr/>
          <a:lstStyle/>
          <a:p>
            <a:r>
              <a:rPr lang="en-US" dirty="0"/>
              <a:t>People tend to over-rely on a single piece of information, often the first piece of information received. This is a big component of social engineering.</a:t>
            </a:r>
          </a:p>
          <a:p>
            <a:r>
              <a:rPr lang="en-US" dirty="0"/>
              <a:t> </a:t>
            </a:r>
          </a:p>
          <a:p>
            <a:r>
              <a:rPr lang="en-US" dirty="0"/>
              <a:t>Example</a:t>
            </a:r>
          </a:p>
          <a:p>
            <a:pPr marL="233362" lvl="1" indent="0">
              <a:buNone/>
            </a:pPr>
            <a:r>
              <a:rPr lang="en-US" dirty="0"/>
              <a:t>The financial department gets an email request from an “executive” to wire money to a new vendor for a deal that just closed. The email address appears to be correct for the executive, so the money is wired without verifying the request with the executive by other means.</a:t>
            </a:r>
          </a:p>
          <a:p>
            <a:endParaRPr lang="en-US" dirty="0"/>
          </a:p>
        </p:txBody>
      </p:sp>
    </p:spTree>
    <p:extLst>
      <p:ext uri="{BB962C8B-B14F-4D97-AF65-F5344CB8AC3E}">
        <p14:creationId xmlns:p14="http://schemas.microsoft.com/office/powerpoint/2010/main" val="3688046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Summary: Introduction to Analysis</a:t>
            </a:r>
            <a:endParaRPr lang="en-US" dirty="0"/>
          </a:p>
        </p:txBody>
      </p:sp>
      <p:sp>
        <p:nvSpPr>
          <p:cNvPr id="3" name="Content Placeholder 2"/>
          <p:cNvSpPr>
            <a:spLocks noGrp="1"/>
          </p:cNvSpPr>
          <p:nvPr>
            <p:ph idx="1"/>
          </p:nvPr>
        </p:nvSpPr>
        <p:spPr/>
        <p:txBody>
          <a:bodyPr/>
          <a:lstStyle/>
          <a:p>
            <a:r>
              <a:rPr lang="en-US"/>
              <a:t>Collecting information</a:t>
            </a:r>
          </a:p>
          <a:p>
            <a:r>
              <a:rPr lang="en-US"/>
              <a:t>Determining behavior (network and enemy)</a:t>
            </a:r>
          </a:p>
          <a:p>
            <a:pPr lvl="1"/>
            <a:r>
              <a:rPr lang="en-US"/>
              <a:t>Hypotheses</a:t>
            </a:r>
          </a:p>
          <a:p>
            <a:pPr lvl="1"/>
            <a:r>
              <a:rPr lang="en-US"/>
              <a:t>Testing/Proving</a:t>
            </a:r>
          </a:p>
          <a:p>
            <a:pPr lvl="1"/>
            <a:r>
              <a:rPr lang="en-US"/>
              <a:t>Avoiding bias</a:t>
            </a:r>
          </a:p>
          <a:p>
            <a:endParaRPr lang="en-US" dirty="0"/>
          </a:p>
        </p:txBody>
      </p:sp>
    </p:spTree>
    <p:extLst>
      <p:ext uri="{BB962C8B-B14F-4D97-AF65-F5344CB8AC3E}">
        <p14:creationId xmlns:p14="http://schemas.microsoft.com/office/powerpoint/2010/main" val="41834730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6"/>
          <p:cNvSpPr>
            <a:spLocks noGrp="1" noChangeArrowheads="1"/>
          </p:cNvSpPr>
          <p:nvPr>
            <p:ph type="title"/>
          </p:nvPr>
        </p:nvSpPr>
        <p:spPr/>
        <p:txBody>
          <a:bodyPr/>
          <a:lstStyle/>
          <a:p>
            <a:pPr>
              <a:tabLst>
                <a:tab pos="341313" algn="l"/>
              </a:tabLst>
            </a:pPr>
            <a:r>
              <a:rPr lang="en-US" altLang="en-US" dirty="0"/>
              <a:t>Thinking Like An Analyst:</a:t>
            </a:r>
            <a:br>
              <a:rPr lang="en-US" altLang="en-US" dirty="0"/>
            </a:br>
            <a:r>
              <a:rPr lang="en-US" altLang="en-US" dirty="0"/>
              <a:t>	Context</a:t>
            </a:r>
          </a:p>
        </p:txBody>
      </p:sp>
      <p:sp>
        <p:nvSpPr>
          <p:cNvPr id="3" name="Text Placeholder 2"/>
          <p:cNvSpPr>
            <a:spLocks noGrp="1"/>
          </p:cNvSpPr>
          <p:nvPr>
            <p:ph type="body" sz="quarter" idx="10"/>
          </p:nvPr>
        </p:nvSpPr>
        <p:spPr>
          <a:xfrm>
            <a:off x="1034143" y="3225491"/>
            <a:ext cx="4871357" cy="1919263"/>
          </a:xfrm>
        </p:spPr>
        <p:txBody>
          <a:bodyPr/>
          <a:lstStyle/>
          <a:p>
            <a:pPr>
              <a:spcBef>
                <a:spcPts val="1800"/>
              </a:spcBef>
            </a:pPr>
            <a:r>
              <a:rPr lang="en-US" dirty="0"/>
              <a:t>Evaluating hypotheses</a:t>
            </a:r>
          </a:p>
          <a:p>
            <a:pPr>
              <a:spcBef>
                <a:spcPts val="1800"/>
              </a:spcBef>
            </a:pPr>
            <a:r>
              <a:rPr lang="en-US" dirty="0"/>
              <a:t>Environmental context</a:t>
            </a:r>
          </a:p>
          <a:p>
            <a:pPr>
              <a:spcBef>
                <a:spcPts val="1800"/>
              </a:spcBef>
            </a:pPr>
            <a:r>
              <a:rPr lang="en-US" dirty="0"/>
              <a:t>What-If analysis</a:t>
            </a:r>
          </a:p>
          <a:p>
            <a:pPr>
              <a:spcBef>
                <a:spcPts val="1800"/>
              </a:spcBef>
            </a:pPr>
            <a:r>
              <a:rPr lang="en-US" dirty="0"/>
              <a:t>Selective perception bias</a:t>
            </a:r>
          </a:p>
        </p:txBody>
      </p:sp>
    </p:spTree>
    <p:extLst>
      <p:ext uri="{BB962C8B-B14F-4D97-AF65-F5344CB8AC3E}">
        <p14:creationId xmlns:p14="http://schemas.microsoft.com/office/powerpoint/2010/main" val="8718210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Evaluating hypotheses: Spike</a:t>
            </a:r>
          </a:p>
        </p:txBody>
      </p:sp>
      <p:sp>
        <p:nvSpPr>
          <p:cNvPr id="3" name="Content Placeholder 2"/>
          <p:cNvSpPr>
            <a:spLocks noGrp="1"/>
          </p:cNvSpPr>
          <p:nvPr>
            <p:ph idx="1"/>
          </p:nvPr>
        </p:nvSpPr>
        <p:spPr/>
        <p:txBody>
          <a:bodyPr/>
          <a:lstStyle/>
          <a:p>
            <a:pPr marL="342900" indent="-342900">
              <a:buFont typeface="+mj-lt"/>
              <a:buAutoNum type="arabicPeriod"/>
            </a:pPr>
            <a:r>
              <a:rPr lang="en-US" dirty="0"/>
              <a:t>This spike is too brief to worry about.</a:t>
            </a:r>
          </a:p>
          <a:p>
            <a:pPr marL="342900" indent="-342900">
              <a:buFont typeface="+mj-lt"/>
              <a:buAutoNum type="arabicPeriod"/>
            </a:pPr>
            <a:r>
              <a:rPr lang="en-US" dirty="0"/>
              <a:t>This spike is a DDoS attack.</a:t>
            </a:r>
          </a:p>
          <a:p>
            <a:pPr marL="342900" indent="-342900">
              <a:buFont typeface="+mj-lt"/>
              <a:buAutoNum type="arabicPeriod"/>
            </a:pPr>
            <a:r>
              <a:rPr lang="en-US" dirty="0"/>
              <a:t>This spike has the characteristics of a DDoS attack and is directed against the webserver.</a:t>
            </a:r>
          </a:p>
          <a:p>
            <a:pPr marL="342900" indent="-342900">
              <a:buFont typeface="+mj-lt"/>
              <a:buAutoNum type="arabicPeriod"/>
            </a:pPr>
            <a:r>
              <a:rPr lang="en-US" dirty="0"/>
              <a:t>This spike means we made someone mad and they are attacking us.</a:t>
            </a:r>
          </a:p>
        </p:txBody>
      </p:sp>
      <p:pic>
        <p:nvPicPr>
          <p:cNvPr id="6" name="Picture 13" descr="trim-coun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5227" y="3554812"/>
            <a:ext cx="5160461" cy="266343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7" name="Rectangle 6"/>
          <p:cNvSpPr/>
          <p:nvPr/>
        </p:nvSpPr>
        <p:spPr bwMode="auto">
          <a:xfrm>
            <a:off x="4861115" y="4093174"/>
            <a:ext cx="486697" cy="1586710"/>
          </a:xfrm>
          <a:prstGeom prst="rect">
            <a:avLst/>
          </a:prstGeom>
          <a:noFill/>
          <a:ln w="38100" cap="flat" cmpd="sng" algn="ctr">
            <a:solidFill>
              <a:srgbClr val="0070C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ndParaRPr>
          </a:p>
        </p:txBody>
      </p:sp>
    </p:spTree>
    <p:extLst>
      <p:ext uri="{BB962C8B-B14F-4D97-AF65-F5344CB8AC3E}">
        <p14:creationId xmlns:p14="http://schemas.microsoft.com/office/powerpoint/2010/main" val="9698193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Analysis Framework</a:t>
            </a:r>
          </a:p>
        </p:txBody>
      </p:sp>
      <p:pic>
        <p:nvPicPr>
          <p:cNvPr id="8" name="Content Placeholder 7"/>
          <p:cNvPicPr>
            <a:picLocks noGrp="1" noChangeAspect="1"/>
          </p:cNvPicPr>
          <p:nvPr>
            <p:ph idx="1"/>
          </p:nvPr>
        </p:nvPicPr>
        <p:blipFill>
          <a:blip r:embed="rId3"/>
          <a:stretch>
            <a:fillRect/>
          </a:stretch>
        </p:blipFill>
        <p:spPr>
          <a:xfrm>
            <a:off x="509172" y="1278966"/>
            <a:ext cx="4889004" cy="4867275"/>
          </a:xfrm>
          <a:prstGeom prst="rect">
            <a:avLst/>
          </a:prstGeom>
        </p:spPr>
      </p:pic>
      <p:sp>
        <p:nvSpPr>
          <p:cNvPr id="9" name="Rectangular Callout 8"/>
          <p:cNvSpPr/>
          <p:nvPr/>
        </p:nvSpPr>
        <p:spPr>
          <a:xfrm>
            <a:off x="4712677" y="1107046"/>
            <a:ext cx="4248102" cy="1497204"/>
          </a:xfrm>
          <a:prstGeom prst="wedgeRectCallout">
            <a:avLst>
              <a:gd name="adj1" fmla="val -83260"/>
              <a:gd name="adj2" fmla="val -1329"/>
            </a:avLst>
          </a:prstGeom>
        </p:spPr>
        <p:style>
          <a:lnRef idx="2">
            <a:schemeClr val="accent1"/>
          </a:lnRef>
          <a:fillRef idx="1">
            <a:schemeClr val="lt1"/>
          </a:fillRef>
          <a:effectRef idx="0">
            <a:schemeClr val="accent1"/>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pPr algn="ctr">
              <a:lnSpc>
                <a:spcPct val="107000"/>
              </a:lnSpc>
            </a:pPr>
            <a:r>
              <a:rPr lang="en-US" dirty="0">
                <a:latin typeface="Arial" panose="020B0604020202020204" pitchFamily="34" charset="0"/>
                <a:ea typeface="Calibri" panose="020F0502020204030204" pitchFamily="34" charset="0"/>
                <a:cs typeface="Arial" panose="020B0604020202020204" pitchFamily="34" charset="0"/>
              </a:rPr>
              <a:t>“Scoping the case and applying context”</a:t>
            </a:r>
          </a:p>
          <a:p>
            <a:pPr algn="ctr">
              <a:lnSpc>
                <a:spcPct val="107000"/>
              </a:lnSpc>
            </a:pPr>
            <a:r>
              <a:rPr lang="en-US" dirty="0">
                <a:latin typeface="Arial" panose="020B0604020202020204" pitchFamily="34" charset="0"/>
                <a:ea typeface="Calibri" panose="020F0502020204030204" pitchFamily="34" charset="0"/>
                <a:cs typeface="Arial" panose="020B0604020202020204" pitchFamily="34" charset="0"/>
              </a:rPr>
              <a:t>Understanding how applicable environments, processes, and functions impact data and analysis interpretation</a:t>
            </a:r>
            <a:endParaRPr lang="en-US" sz="825" dirty="0">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755715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Why Context Matters</a:t>
            </a:r>
            <a:endParaRPr lang="en-US" dirty="0"/>
          </a:p>
        </p:txBody>
      </p:sp>
      <p:sp>
        <p:nvSpPr>
          <p:cNvPr id="5" name="Content Placeholder 4"/>
          <p:cNvSpPr>
            <a:spLocks noGrp="1"/>
          </p:cNvSpPr>
          <p:nvPr>
            <p:ph idx="1"/>
          </p:nvPr>
        </p:nvSpPr>
        <p:spPr/>
        <p:txBody>
          <a:bodyPr/>
          <a:lstStyle/>
          <a:p>
            <a:r>
              <a:rPr lang="en-US" dirty="0"/>
              <a:t>Context provides the details </a:t>
            </a:r>
          </a:p>
          <a:p>
            <a:pPr lvl="1"/>
            <a:r>
              <a:rPr lang="en-US" dirty="0"/>
              <a:t>needed to gauge potential impact and prioritize investigations that let you determine mitigations and recourse</a:t>
            </a:r>
          </a:p>
          <a:p>
            <a:pPr lvl="1"/>
            <a:r>
              <a:rPr lang="en-US" dirty="0"/>
              <a:t>necessary to identify the scope of an investigation</a:t>
            </a:r>
          </a:p>
          <a:p>
            <a:pPr lvl="1"/>
            <a:r>
              <a:rPr lang="en-US" dirty="0"/>
              <a:t>necessary to identify the vulnerabilities that allowed an event</a:t>
            </a:r>
          </a:p>
          <a:p>
            <a:pPr lvl="1"/>
            <a:r>
              <a:rPr lang="en-US" dirty="0"/>
              <a:t>required to understand the types of analyses needed to get insightful results</a:t>
            </a:r>
          </a:p>
        </p:txBody>
      </p:sp>
    </p:spTree>
    <p:extLst>
      <p:ext uri="{BB962C8B-B14F-4D97-AF65-F5344CB8AC3E}">
        <p14:creationId xmlns:p14="http://schemas.microsoft.com/office/powerpoint/2010/main" val="9807829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Knowing a Cyber Environment</a:t>
            </a:r>
            <a:endParaRPr lang="en-US" dirty="0"/>
          </a:p>
        </p:txBody>
      </p:sp>
      <p:sp>
        <p:nvSpPr>
          <p:cNvPr id="3" name="Content Placeholder 2"/>
          <p:cNvSpPr>
            <a:spLocks noGrp="1"/>
          </p:cNvSpPr>
          <p:nvPr>
            <p:ph idx="1"/>
          </p:nvPr>
        </p:nvSpPr>
        <p:spPr/>
        <p:txBody>
          <a:bodyPr/>
          <a:lstStyle/>
          <a:p>
            <a:r>
              <a:rPr lang="en-US"/>
              <a:t>Cyber environments consist of </a:t>
            </a:r>
          </a:p>
          <a:p>
            <a:pPr lvl="1"/>
            <a:r>
              <a:rPr lang="en-US"/>
              <a:t>assets</a:t>
            </a:r>
          </a:p>
          <a:p>
            <a:pPr lvl="1"/>
            <a:r>
              <a:rPr lang="en-US"/>
              <a:t>people</a:t>
            </a:r>
          </a:p>
          <a:p>
            <a:pPr lvl="1"/>
            <a:r>
              <a:rPr lang="en-US"/>
              <a:t>policies, protocols, and procedures</a:t>
            </a:r>
          </a:p>
          <a:p>
            <a:r>
              <a:rPr lang="en-US"/>
              <a:t>Hopefully, these are documented in</a:t>
            </a:r>
          </a:p>
          <a:p>
            <a:pPr lvl="1"/>
            <a:r>
              <a:rPr lang="en-US"/>
              <a:t>network maps, asset lists</a:t>
            </a:r>
          </a:p>
          <a:p>
            <a:pPr lvl="1"/>
            <a:r>
              <a:rPr lang="en-US"/>
              <a:t>user lists, user roles</a:t>
            </a:r>
          </a:p>
          <a:p>
            <a:pPr lvl="1"/>
            <a:r>
              <a:rPr lang="en-US"/>
              <a:t>employee manuals, acceptable use policies</a:t>
            </a:r>
          </a:p>
          <a:p>
            <a:pPr lvl="1"/>
            <a:r>
              <a:rPr lang="en-US"/>
              <a:t>configuration policies, standard operating procedure documents</a:t>
            </a:r>
          </a:p>
          <a:p>
            <a:pPr lvl="1"/>
            <a:r>
              <a:rPr lang="en-US"/>
              <a:t>incident response plans</a:t>
            </a:r>
            <a:endParaRPr lang="en-US" dirty="0"/>
          </a:p>
        </p:txBody>
      </p:sp>
    </p:spTree>
    <p:extLst>
      <p:ext uri="{BB962C8B-B14F-4D97-AF65-F5344CB8AC3E}">
        <p14:creationId xmlns:p14="http://schemas.microsoft.com/office/powerpoint/2010/main" val="1196086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2"/>
          </p:nvPr>
        </p:nvSpPr>
        <p:spPr>
          <a:xfrm>
            <a:off x="3238500" y="1500809"/>
            <a:ext cx="5486399" cy="4518992"/>
          </a:xfrm>
        </p:spPr>
        <p:txBody>
          <a:bodyPr/>
          <a:lstStyle/>
          <a:p>
            <a:r>
              <a:rPr lang="en-US" dirty="0"/>
              <a:t>Introduction</a:t>
            </a:r>
          </a:p>
          <a:p>
            <a:r>
              <a:rPr lang="en-US" dirty="0"/>
              <a:t>Context</a:t>
            </a:r>
          </a:p>
          <a:p>
            <a:r>
              <a:rPr lang="en-US" dirty="0"/>
              <a:t>Gathering Data</a:t>
            </a:r>
          </a:p>
          <a:p>
            <a:r>
              <a:rPr lang="en-US" dirty="0"/>
              <a:t>Microanalysis</a:t>
            </a:r>
          </a:p>
          <a:p>
            <a:r>
              <a:rPr lang="en-US" dirty="0" err="1"/>
              <a:t>Macroanalysis</a:t>
            </a:r>
            <a:endParaRPr lang="en-US" dirty="0"/>
          </a:p>
          <a:p>
            <a:r>
              <a:rPr lang="en-US" dirty="0"/>
              <a:t>Reporting</a:t>
            </a:r>
          </a:p>
        </p:txBody>
      </p:sp>
      <p:sp>
        <p:nvSpPr>
          <p:cNvPr id="2" name="Title 1"/>
          <p:cNvSpPr>
            <a:spLocks noGrp="1"/>
          </p:cNvSpPr>
          <p:nvPr>
            <p:ph type="title"/>
          </p:nvPr>
        </p:nvSpPr>
        <p:spPr/>
        <p:txBody>
          <a:bodyPr/>
          <a:lstStyle/>
          <a:p>
            <a:r>
              <a:rPr lang="en-US"/>
              <a:t>Overview</a:t>
            </a:r>
            <a:endParaRPr lang="en-US" dirty="0"/>
          </a:p>
        </p:txBody>
      </p:sp>
    </p:spTree>
    <p:extLst>
      <p:ext uri="{BB962C8B-B14F-4D97-AF65-F5344CB8AC3E}">
        <p14:creationId xmlns:p14="http://schemas.microsoft.com/office/powerpoint/2010/main" val="23344420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When Context Is Missing</a:t>
            </a:r>
            <a:endParaRPr lang="en-US" dirty="0"/>
          </a:p>
        </p:txBody>
      </p:sp>
      <p:sp>
        <p:nvSpPr>
          <p:cNvPr id="3" name="Content Placeholder 2"/>
          <p:cNvSpPr>
            <a:spLocks noGrp="1"/>
          </p:cNvSpPr>
          <p:nvPr>
            <p:ph idx="1"/>
          </p:nvPr>
        </p:nvSpPr>
        <p:spPr/>
        <p:txBody>
          <a:bodyPr/>
          <a:lstStyle/>
          <a:p>
            <a:r>
              <a:rPr lang="en-US" dirty="0"/>
              <a:t>Things to try when context is missing:</a:t>
            </a:r>
          </a:p>
          <a:p>
            <a:pPr lvl="1"/>
            <a:r>
              <a:rPr lang="en-US" dirty="0"/>
              <a:t>Ask someone who might know the context.</a:t>
            </a:r>
          </a:p>
          <a:p>
            <a:pPr lvl="1"/>
            <a:r>
              <a:rPr lang="en-US" dirty="0"/>
              <a:t>Infer it from available information.</a:t>
            </a:r>
          </a:p>
          <a:p>
            <a:pPr lvl="1"/>
            <a:r>
              <a:rPr lang="en-US" dirty="0"/>
              <a:t>Guess at the possibilities and engage in simple “what-if” analysis.</a:t>
            </a:r>
          </a:p>
          <a:p>
            <a:endParaRPr lang="en-US" dirty="0"/>
          </a:p>
          <a:p>
            <a:r>
              <a:rPr lang="en-US" dirty="0"/>
              <a:t>Example information sources:</a:t>
            </a:r>
          </a:p>
          <a:p>
            <a:pPr lvl="1"/>
            <a:r>
              <a:rPr lang="en-US" dirty="0"/>
              <a:t>Network traffic (behavior analysis)</a:t>
            </a:r>
          </a:p>
          <a:p>
            <a:pPr lvl="1"/>
            <a:r>
              <a:rPr lang="en-US" dirty="0"/>
              <a:t>Host configurations (DHCP information)</a:t>
            </a:r>
          </a:p>
          <a:p>
            <a:pPr lvl="1"/>
            <a:r>
              <a:rPr lang="en-US" dirty="0"/>
              <a:t>New employee documentation (wiki)</a:t>
            </a:r>
          </a:p>
        </p:txBody>
      </p:sp>
    </p:spTree>
    <p:extLst>
      <p:ext uri="{BB962C8B-B14F-4D97-AF65-F5344CB8AC3E}">
        <p14:creationId xmlns:p14="http://schemas.microsoft.com/office/powerpoint/2010/main" val="6855662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Context Example 1</a:t>
            </a:r>
            <a:endParaRPr lang="en-US" dirty="0"/>
          </a:p>
        </p:txBody>
      </p:sp>
      <p:sp>
        <p:nvSpPr>
          <p:cNvPr id="6" name="TextBox 5"/>
          <p:cNvSpPr txBox="1"/>
          <p:nvPr/>
        </p:nvSpPr>
        <p:spPr>
          <a:xfrm>
            <a:off x="401934" y="866704"/>
            <a:ext cx="4376928" cy="338554"/>
          </a:xfrm>
          <a:prstGeom prst="rect">
            <a:avLst/>
          </a:prstGeom>
          <a:noFill/>
        </p:spPr>
        <p:txBody>
          <a:bodyPr wrap="square" lIns="0" tIns="0" rIns="0" bIns="0" rtlCol="0">
            <a:spAutoFit/>
          </a:bodyPr>
          <a:lstStyle/>
          <a:p>
            <a:r>
              <a:rPr lang="en-US" sz="2200" dirty="0">
                <a:latin typeface="Arial"/>
                <a:cs typeface="Arial"/>
              </a:rPr>
              <a:t>Email message: </a:t>
            </a:r>
          </a:p>
        </p:txBody>
      </p:sp>
      <p:sp>
        <p:nvSpPr>
          <p:cNvPr id="7" name="TextBox 6"/>
          <p:cNvSpPr txBox="1"/>
          <p:nvPr/>
        </p:nvSpPr>
        <p:spPr>
          <a:xfrm>
            <a:off x="559927" y="5102955"/>
            <a:ext cx="8004048" cy="523220"/>
          </a:xfrm>
          <a:prstGeom prst="rect">
            <a:avLst/>
          </a:prstGeom>
          <a:solidFill>
            <a:schemeClr val="accent4">
              <a:lumMod val="20000"/>
              <a:lumOff val="80000"/>
            </a:schemeClr>
          </a:solidFill>
          <a:ln>
            <a:solidFill>
              <a:schemeClr val="tx1"/>
            </a:solidFill>
          </a:ln>
        </p:spPr>
        <p:txBody>
          <a:bodyPr wrap="square" lIns="91440" tIns="91440" rIns="0" bIns="91440" rtlCol="0">
            <a:spAutoFit/>
          </a:bodyPr>
          <a:lstStyle/>
          <a:p>
            <a:r>
              <a:rPr lang="en-US" sz="2200" dirty="0">
                <a:latin typeface="Arial"/>
                <a:cs typeface="Arial"/>
              </a:rPr>
              <a:t>What elements could be enriched with more information?</a:t>
            </a:r>
          </a:p>
        </p:txBody>
      </p:sp>
      <p:sp>
        <p:nvSpPr>
          <p:cNvPr id="8" name="Content Placeholder 2"/>
          <p:cNvSpPr txBox="1">
            <a:spLocks/>
          </p:cNvSpPr>
          <p:nvPr/>
        </p:nvSpPr>
        <p:spPr>
          <a:xfrm>
            <a:off x="381000" y="1408985"/>
            <a:ext cx="8320035" cy="3490243"/>
          </a:xfrm>
          <a:prstGeom prst="rect">
            <a:avLst/>
          </a:prstGeom>
          <a:solidFill>
            <a:schemeClr val="accent5">
              <a:lumMod val="20000"/>
              <a:lumOff val="80000"/>
            </a:schemeClr>
          </a:solidFill>
          <a:ln>
            <a:solidFill>
              <a:schemeClr val="tx1"/>
            </a:solidFill>
          </a:ln>
        </p:spPr>
        <p:txBody>
          <a:bodyPr vert="horz" lIns="0" tIns="91440" rIns="91440" bIns="0" rtlCol="0">
            <a:noAutofit/>
          </a:bodyPr>
          <a:lstStyle>
            <a:lvl1pPr marL="0" indent="0" algn="l" defTabSz="914400" rtl="0" eaLnBrk="1" latinLnBrk="0" hangingPunct="1">
              <a:lnSpc>
                <a:spcPct val="100000"/>
              </a:lnSpc>
              <a:spcBef>
                <a:spcPts val="1000"/>
              </a:spcBef>
              <a:buFont typeface="Arial" panose="020B0604020202020204" pitchFamily="34" charset="0"/>
              <a:buNone/>
              <a:defRPr sz="2200" kern="1200">
                <a:solidFill>
                  <a:schemeClr val="tx1"/>
                </a:solidFill>
                <a:latin typeface="Arial" panose="020B0604020202020204" pitchFamily="34" charset="0"/>
                <a:ea typeface="+mn-ea"/>
                <a:cs typeface="Arial" panose="020B0604020202020204" pitchFamily="34" charset="0"/>
              </a:defRPr>
            </a:lvl1pPr>
            <a:lvl2pPr marL="457200" indent="-223838" algn="l" defTabSz="914400" rtl="0" eaLnBrk="1" latinLnBrk="0" hangingPunct="1">
              <a:lnSpc>
                <a:spcPct val="100000"/>
              </a:lnSpc>
              <a:spcBef>
                <a:spcPts val="500"/>
              </a:spcBef>
              <a:buFont typeface="Arial" panose="020B0604020202020204" pitchFamily="34" charset="0"/>
              <a:buChar char="•"/>
              <a:defRPr sz="2200" kern="1200">
                <a:solidFill>
                  <a:schemeClr val="tx1"/>
                </a:solidFill>
                <a:latin typeface="Arial" panose="020B0604020202020204" pitchFamily="34" charset="0"/>
                <a:ea typeface="+mn-ea"/>
                <a:cs typeface="Arial" panose="020B0604020202020204" pitchFamily="34" charset="0"/>
              </a:defRPr>
            </a:lvl2pPr>
            <a:lvl3pPr marL="690563" indent="-233363"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914400" indent="-223838" algn="l" defTabSz="914400" rtl="0" eaLnBrk="1" latinLnBrk="0" hangingPunct="1">
              <a:lnSpc>
                <a:spcPct val="100000"/>
              </a:lnSpc>
              <a:spcBef>
                <a:spcPts val="500"/>
              </a:spcBef>
              <a:buClr>
                <a:schemeClr val="tx1"/>
              </a:buClr>
              <a:buFont typeface="Courier New" panose="02070309020205020404" pitchFamily="49" charset="0"/>
              <a:buChar char="o"/>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38137" lvl="1" indent="0">
              <a:buFont typeface="Arial" panose="020B0604020202020204" pitchFamily="34" charset="0"/>
              <a:buNone/>
            </a:pPr>
            <a:r>
              <a:rPr lang="en-US" sz="2000" dirty="0"/>
              <a:t>From: Country1 CSIRT (csirt@country1.c1)</a:t>
            </a:r>
            <a:br>
              <a:rPr lang="en-US" sz="2000" dirty="0"/>
            </a:br>
            <a:r>
              <a:rPr lang="en-US" sz="2000" dirty="0"/>
              <a:t>Date: September 11, 2018 16:25:38 (-05:00)</a:t>
            </a:r>
            <a:br>
              <a:rPr lang="en-US" sz="2000" dirty="0"/>
            </a:br>
            <a:r>
              <a:rPr lang="en-US" sz="2000" dirty="0"/>
              <a:t>Subject: [INC#14687915] Strange logins</a:t>
            </a:r>
            <a:br>
              <a:rPr lang="en-US" sz="2000" dirty="0"/>
            </a:br>
            <a:r>
              <a:rPr lang="en-US" sz="2000" dirty="0"/>
              <a:t>To: csirt@country2.c2</a:t>
            </a:r>
          </a:p>
          <a:p>
            <a:pPr marL="338137" lvl="1" indent="0">
              <a:buFont typeface="Arial" panose="020B0604020202020204" pitchFamily="34" charset="0"/>
              <a:buNone/>
            </a:pPr>
            <a:r>
              <a:rPr lang="en-US" sz="1600" dirty="0"/>
              <a:t>We have been receiving (since Sept 4, 2018) persistent login attempts from multiple (100+) sources to 10.127.77.135 port TCP/22, for accounts “root”, “admin”, and “</a:t>
            </a:r>
            <a:r>
              <a:rPr lang="en-US" sz="1600" dirty="0" err="1"/>
              <a:t>fsmithe</a:t>
            </a:r>
            <a:r>
              <a:rPr lang="en-US" sz="1600" dirty="0"/>
              <a:t>”. The first account is blocked from remote login, the second is not present, and the third is a user account, but no successful login has occurred. The host in question is public-facing and used for citizen access to the Country1 Ministry of Foreign Affairs, but is also remotely administered by our support contractor.  Attempts to block the attack by restricting port 22 access have not been successful to this point. Assistance in dealing with this activity is requested. </a:t>
            </a:r>
          </a:p>
          <a:p>
            <a:endParaRPr lang="en-US" sz="1100" dirty="0"/>
          </a:p>
        </p:txBody>
      </p:sp>
    </p:spTree>
    <p:extLst>
      <p:ext uri="{BB962C8B-B14F-4D97-AF65-F5344CB8AC3E}">
        <p14:creationId xmlns:p14="http://schemas.microsoft.com/office/powerpoint/2010/main" val="31742002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Context Example 1</a:t>
            </a:r>
            <a:endParaRPr lang="en-US" dirty="0"/>
          </a:p>
        </p:txBody>
      </p:sp>
      <p:sp>
        <p:nvSpPr>
          <p:cNvPr id="6" name="TextBox 5"/>
          <p:cNvSpPr txBox="1"/>
          <p:nvPr/>
        </p:nvSpPr>
        <p:spPr>
          <a:xfrm>
            <a:off x="401934" y="866704"/>
            <a:ext cx="4376928" cy="338554"/>
          </a:xfrm>
          <a:prstGeom prst="rect">
            <a:avLst/>
          </a:prstGeom>
          <a:noFill/>
        </p:spPr>
        <p:txBody>
          <a:bodyPr wrap="square" lIns="0" tIns="0" rIns="0" bIns="0" rtlCol="0">
            <a:spAutoFit/>
          </a:bodyPr>
          <a:lstStyle/>
          <a:p>
            <a:r>
              <a:rPr lang="en-US" sz="2200" dirty="0">
                <a:latin typeface="Arial"/>
                <a:cs typeface="Arial"/>
              </a:rPr>
              <a:t>Email message: </a:t>
            </a:r>
          </a:p>
        </p:txBody>
      </p:sp>
      <p:sp>
        <p:nvSpPr>
          <p:cNvPr id="7" name="TextBox 6"/>
          <p:cNvSpPr txBox="1"/>
          <p:nvPr/>
        </p:nvSpPr>
        <p:spPr>
          <a:xfrm>
            <a:off x="559927" y="5102955"/>
            <a:ext cx="8004048" cy="553998"/>
          </a:xfrm>
          <a:prstGeom prst="rect">
            <a:avLst/>
          </a:prstGeom>
          <a:solidFill>
            <a:schemeClr val="accent4">
              <a:lumMod val="20000"/>
              <a:lumOff val="80000"/>
            </a:schemeClr>
          </a:solidFill>
          <a:ln>
            <a:solidFill>
              <a:schemeClr val="tx1"/>
            </a:solidFill>
          </a:ln>
        </p:spPr>
        <p:txBody>
          <a:bodyPr wrap="square" lIns="91440" tIns="91440" rIns="0" bIns="91440" rtlCol="0">
            <a:spAutoFit/>
          </a:bodyPr>
          <a:lstStyle/>
          <a:p>
            <a:r>
              <a:rPr lang="en-US" sz="2200" dirty="0">
                <a:latin typeface="Arial"/>
                <a:cs typeface="Arial"/>
              </a:rPr>
              <a:t>More context needed: </a:t>
            </a:r>
            <a:r>
              <a:rPr lang="en-US" sz="2400" dirty="0"/>
              <a:t>IP address, accounts, hosting, contacts</a:t>
            </a:r>
            <a:endParaRPr lang="en-US" sz="2200" dirty="0">
              <a:latin typeface="Arial"/>
              <a:cs typeface="Arial"/>
            </a:endParaRPr>
          </a:p>
        </p:txBody>
      </p:sp>
      <p:sp>
        <p:nvSpPr>
          <p:cNvPr id="8" name="Content Placeholder 2"/>
          <p:cNvSpPr txBox="1">
            <a:spLocks/>
          </p:cNvSpPr>
          <p:nvPr/>
        </p:nvSpPr>
        <p:spPr>
          <a:xfrm>
            <a:off x="381000" y="1408985"/>
            <a:ext cx="8320035" cy="3490243"/>
          </a:xfrm>
          <a:prstGeom prst="rect">
            <a:avLst/>
          </a:prstGeom>
          <a:solidFill>
            <a:schemeClr val="accent5">
              <a:lumMod val="20000"/>
              <a:lumOff val="80000"/>
            </a:schemeClr>
          </a:solidFill>
          <a:ln>
            <a:solidFill>
              <a:schemeClr val="tx1"/>
            </a:solidFill>
          </a:ln>
        </p:spPr>
        <p:txBody>
          <a:bodyPr vert="horz" lIns="0" tIns="91440" rIns="91440" bIns="0" rtlCol="0">
            <a:noAutofit/>
          </a:bodyPr>
          <a:lstStyle>
            <a:lvl1pPr marL="0" indent="0" algn="l" defTabSz="914400" rtl="0" eaLnBrk="1" latinLnBrk="0" hangingPunct="1">
              <a:lnSpc>
                <a:spcPct val="100000"/>
              </a:lnSpc>
              <a:spcBef>
                <a:spcPts val="1000"/>
              </a:spcBef>
              <a:buFont typeface="Arial" panose="020B0604020202020204" pitchFamily="34" charset="0"/>
              <a:buNone/>
              <a:defRPr sz="2200" kern="1200">
                <a:solidFill>
                  <a:schemeClr val="tx1"/>
                </a:solidFill>
                <a:latin typeface="Arial" panose="020B0604020202020204" pitchFamily="34" charset="0"/>
                <a:ea typeface="+mn-ea"/>
                <a:cs typeface="Arial" panose="020B0604020202020204" pitchFamily="34" charset="0"/>
              </a:defRPr>
            </a:lvl1pPr>
            <a:lvl2pPr marL="457200" indent="-223838" algn="l" defTabSz="914400" rtl="0" eaLnBrk="1" latinLnBrk="0" hangingPunct="1">
              <a:lnSpc>
                <a:spcPct val="100000"/>
              </a:lnSpc>
              <a:spcBef>
                <a:spcPts val="500"/>
              </a:spcBef>
              <a:buFont typeface="Arial" panose="020B0604020202020204" pitchFamily="34" charset="0"/>
              <a:buChar char="•"/>
              <a:defRPr sz="2200" kern="1200">
                <a:solidFill>
                  <a:schemeClr val="tx1"/>
                </a:solidFill>
                <a:latin typeface="Arial" panose="020B0604020202020204" pitchFamily="34" charset="0"/>
                <a:ea typeface="+mn-ea"/>
                <a:cs typeface="Arial" panose="020B0604020202020204" pitchFamily="34" charset="0"/>
              </a:defRPr>
            </a:lvl2pPr>
            <a:lvl3pPr marL="690563" indent="-233363"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914400" indent="-223838" algn="l" defTabSz="914400" rtl="0" eaLnBrk="1" latinLnBrk="0" hangingPunct="1">
              <a:lnSpc>
                <a:spcPct val="100000"/>
              </a:lnSpc>
              <a:spcBef>
                <a:spcPts val="500"/>
              </a:spcBef>
              <a:buClr>
                <a:schemeClr val="tx1"/>
              </a:buClr>
              <a:buFont typeface="Courier New" panose="02070309020205020404" pitchFamily="49" charset="0"/>
              <a:buChar char="o"/>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38137" lvl="1" indent="0">
              <a:buFont typeface="Arial" panose="020B0604020202020204" pitchFamily="34" charset="0"/>
              <a:buNone/>
            </a:pPr>
            <a:r>
              <a:rPr lang="en-US" sz="2000" dirty="0"/>
              <a:t>From: </a:t>
            </a:r>
            <a:r>
              <a:rPr lang="en-US" sz="2000" b="1" u="sng" dirty="0"/>
              <a:t>Country1 CSIRT (csirt@country1.c1)</a:t>
            </a:r>
            <a:r>
              <a:rPr lang="en-US" sz="2000" dirty="0"/>
              <a:t/>
            </a:r>
            <a:br>
              <a:rPr lang="en-US" sz="2000" dirty="0"/>
            </a:br>
            <a:r>
              <a:rPr lang="en-US" sz="2000" dirty="0"/>
              <a:t>Date: September 11, 2018 16:25:38 (-05:00)</a:t>
            </a:r>
            <a:br>
              <a:rPr lang="en-US" sz="2000" dirty="0"/>
            </a:br>
            <a:r>
              <a:rPr lang="en-US" sz="2000" dirty="0"/>
              <a:t>Subject: [INC#14687915] Strange logins</a:t>
            </a:r>
            <a:br>
              <a:rPr lang="en-US" sz="2000" dirty="0"/>
            </a:br>
            <a:r>
              <a:rPr lang="en-US" sz="2000" dirty="0"/>
              <a:t>To: csirt@country2.c2</a:t>
            </a:r>
          </a:p>
          <a:p>
            <a:pPr marL="338137" lvl="1" indent="0">
              <a:buFont typeface="Arial" panose="020B0604020202020204" pitchFamily="34" charset="0"/>
              <a:buNone/>
            </a:pPr>
            <a:r>
              <a:rPr lang="en-US" sz="1600" dirty="0"/>
              <a:t>We have been receiving (since Sept 4, 2018) persistent login attempts from multiple (100+) sources to </a:t>
            </a:r>
            <a:r>
              <a:rPr lang="en-US" sz="1600" b="1" u="sng" dirty="0"/>
              <a:t>10.127.77.135</a:t>
            </a:r>
            <a:r>
              <a:rPr lang="en-US" sz="1600" dirty="0"/>
              <a:t> port TCP/22, for </a:t>
            </a:r>
            <a:r>
              <a:rPr lang="en-US" sz="1600" b="1" u="sng" dirty="0"/>
              <a:t>accounts “root”, “admin”, and “</a:t>
            </a:r>
            <a:r>
              <a:rPr lang="en-US" sz="1600" b="1" u="sng" dirty="0" err="1"/>
              <a:t>fsmithe</a:t>
            </a:r>
            <a:r>
              <a:rPr lang="en-US" sz="1600" b="1" u="sng" dirty="0"/>
              <a:t>”</a:t>
            </a:r>
            <a:r>
              <a:rPr lang="en-US" sz="1600" dirty="0"/>
              <a:t>. The first account is blocked from remote login, the second is not present, and the third is a user account, but no successful login has occurred. </a:t>
            </a:r>
            <a:r>
              <a:rPr lang="en-US" sz="1600" b="1" u="sng" dirty="0"/>
              <a:t>The host in question</a:t>
            </a:r>
            <a:r>
              <a:rPr lang="en-US" sz="1600" dirty="0"/>
              <a:t> is public-facing and used for citizen access to the Country1 Ministry of Foreign Affairs, but is also remotely administered by our support contractor.  Attempts to block the attack by restricting port 22 access have not been successful to this point. Assistance in dealing with this activity is requested. </a:t>
            </a:r>
          </a:p>
          <a:p>
            <a:endParaRPr lang="en-US" sz="1100" dirty="0"/>
          </a:p>
        </p:txBody>
      </p:sp>
    </p:spTree>
    <p:extLst>
      <p:ext uri="{BB962C8B-B14F-4D97-AF65-F5344CB8AC3E}">
        <p14:creationId xmlns:p14="http://schemas.microsoft.com/office/powerpoint/2010/main" val="37439320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Example 1 Context</a:t>
            </a:r>
            <a:endParaRPr lang="en-US" dirty="0"/>
          </a:p>
        </p:txBody>
      </p:sp>
      <p:sp>
        <p:nvSpPr>
          <p:cNvPr id="3" name="Content Placeholder 2"/>
          <p:cNvSpPr>
            <a:spLocks noGrp="1"/>
          </p:cNvSpPr>
          <p:nvPr>
            <p:ph idx="1"/>
          </p:nvPr>
        </p:nvSpPr>
        <p:spPr/>
        <p:txBody>
          <a:bodyPr/>
          <a:lstStyle/>
          <a:p>
            <a:r>
              <a:rPr lang="en-US" b="1" dirty="0">
                <a:latin typeface="Courier New" panose="02070309020205020404" pitchFamily="49" charset="0"/>
                <a:cs typeface="Courier New" panose="02070309020205020404" pitchFamily="49" charset="0"/>
              </a:rPr>
              <a:t>10.127.77.135  resolves to www.country1.cc1</a:t>
            </a:r>
          </a:p>
          <a:p>
            <a:r>
              <a:rPr lang="en-US" dirty="0"/>
              <a:t>TCP Port 22 is Secure Shell (SSH) service port</a:t>
            </a:r>
          </a:p>
          <a:p>
            <a:r>
              <a:rPr lang="en-US" dirty="0"/>
              <a:t>F. </a:t>
            </a:r>
            <a:r>
              <a:rPr lang="en-US" dirty="0" err="1"/>
              <a:t>Smithe</a:t>
            </a:r>
            <a:r>
              <a:rPr lang="en-US" dirty="0"/>
              <a:t>: Director, Office of Emergency Management </a:t>
            </a:r>
            <a:br>
              <a:rPr lang="en-US" dirty="0"/>
            </a:br>
            <a:r>
              <a:rPr lang="en-US" dirty="0"/>
              <a:t>Country1 Division of Emergency Management</a:t>
            </a:r>
          </a:p>
          <a:p>
            <a:r>
              <a:rPr lang="en-US" dirty="0"/>
              <a:t>What else would we need to know:</a:t>
            </a:r>
          </a:p>
          <a:p>
            <a:pPr lvl="1"/>
            <a:r>
              <a:rPr lang="en-US" dirty="0"/>
              <a:t>List of source IP addresses and resolutions</a:t>
            </a:r>
          </a:p>
          <a:p>
            <a:pPr lvl="1"/>
            <a:r>
              <a:rPr lang="en-US" dirty="0"/>
              <a:t>Why blocking is not successful</a:t>
            </a:r>
          </a:p>
          <a:p>
            <a:pPr lvl="1"/>
            <a:r>
              <a:rPr lang="en-US" dirty="0"/>
              <a:t>Activity elsewhere?</a:t>
            </a:r>
          </a:p>
          <a:p>
            <a:r>
              <a:rPr lang="en-US" dirty="0"/>
              <a:t>Strategies:</a:t>
            </a:r>
          </a:p>
          <a:p>
            <a:pPr lvl="1"/>
            <a:r>
              <a:rPr lang="en-US" dirty="0"/>
              <a:t>Reach back to reporter</a:t>
            </a:r>
          </a:p>
          <a:p>
            <a:pPr lvl="1"/>
            <a:r>
              <a:rPr lang="en-US" dirty="0"/>
              <a:t>On-line investigation</a:t>
            </a:r>
          </a:p>
        </p:txBody>
      </p:sp>
    </p:spTree>
    <p:extLst>
      <p:ext uri="{BB962C8B-B14F-4D97-AF65-F5344CB8AC3E}">
        <p14:creationId xmlns:p14="http://schemas.microsoft.com/office/powerpoint/2010/main" val="8034188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Further context in Example 1</a:t>
            </a:r>
            <a:endParaRPr lang="en-US" dirty="0"/>
          </a:p>
        </p:txBody>
      </p:sp>
      <p:sp>
        <p:nvSpPr>
          <p:cNvPr id="3" name="Content Placeholder 2"/>
          <p:cNvSpPr>
            <a:spLocks noGrp="1"/>
          </p:cNvSpPr>
          <p:nvPr>
            <p:ph idx="1"/>
          </p:nvPr>
        </p:nvSpPr>
        <p:spPr/>
        <p:txBody>
          <a:bodyPr/>
          <a:lstStyle/>
          <a:p>
            <a:r>
              <a:rPr lang="en-US" b="1" dirty="0">
                <a:latin typeface="Courier New" panose="02070309020205020404" pitchFamily="49" charset="0"/>
                <a:cs typeface="Courier New" panose="02070309020205020404" pitchFamily="49" charset="0"/>
              </a:rPr>
              <a:t>www.country1.cc1</a:t>
            </a:r>
            <a:r>
              <a:rPr lang="en-US" dirty="0"/>
              <a:t> has variety of roles</a:t>
            </a:r>
          </a:p>
          <a:p>
            <a:pPr lvl="1"/>
            <a:r>
              <a:rPr lang="en-US" dirty="0"/>
              <a:t>Administrative comments to Ministry of Foreign Affairs</a:t>
            </a:r>
          </a:p>
          <a:p>
            <a:pPr lvl="1"/>
            <a:r>
              <a:rPr lang="en-US" dirty="0"/>
              <a:t>Gambling licensing</a:t>
            </a:r>
          </a:p>
          <a:p>
            <a:pPr lvl="1"/>
            <a:r>
              <a:rPr lang="en-US" dirty="0"/>
              <a:t>Voter registration &amp; campaign financing</a:t>
            </a:r>
          </a:p>
          <a:p>
            <a:pPr lvl="1"/>
            <a:r>
              <a:rPr lang="en-US" dirty="0"/>
              <a:t>Durable medical equipment</a:t>
            </a:r>
          </a:p>
          <a:p>
            <a:pPr lvl="1"/>
            <a:r>
              <a:rPr lang="en-US" dirty="0"/>
              <a:t>Businesses, trademarks, trade names</a:t>
            </a:r>
          </a:p>
          <a:p>
            <a:r>
              <a:rPr lang="en-US" dirty="0" err="1"/>
              <a:t>Smithe</a:t>
            </a:r>
            <a:r>
              <a:rPr lang="en-US" dirty="0"/>
              <a:t> is public contact for MFA Department of Cyber Security (</a:t>
            </a:r>
            <a:r>
              <a:rPr lang="en-US" dirty="0" err="1"/>
              <a:t>linkedIn</a:t>
            </a:r>
            <a:r>
              <a:rPr lang="en-US" dirty="0"/>
              <a:t>, public reports etc.)</a:t>
            </a:r>
          </a:p>
          <a:p>
            <a:r>
              <a:rPr lang="en-US" dirty="0"/>
              <a:t>Reasonable hypotheses:</a:t>
            </a:r>
          </a:p>
          <a:p>
            <a:pPr lvl="1"/>
            <a:r>
              <a:rPr lang="en-US" dirty="0"/>
              <a:t>Someone is trying to compromise credentials.</a:t>
            </a:r>
          </a:p>
          <a:p>
            <a:pPr lvl="1"/>
            <a:r>
              <a:rPr lang="en-US" dirty="0"/>
              <a:t>Someone is trying to deface the web site.</a:t>
            </a:r>
          </a:p>
        </p:txBody>
      </p:sp>
    </p:spTree>
    <p:extLst>
      <p:ext uri="{BB962C8B-B14F-4D97-AF65-F5344CB8AC3E}">
        <p14:creationId xmlns:p14="http://schemas.microsoft.com/office/powerpoint/2010/main" val="12611718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Analytic Acumen: </a:t>
            </a:r>
            <a:br>
              <a:rPr lang="en-US"/>
            </a:br>
            <a:r>
              <a:rPr lang="en-US"/>
              <a:t>What-if Analysis</a:t>
            </a:r>
            <a:endParaRPr lang="en-US" dirty="0"/>
          </a:p>
        </p:txBody>
      </p:sp>
      <p:sp>
        <p:nvSpPr>
          <p:cNvPr id="3" name="Content Placeholder 2"/>
          <p:cNvSpPr>
            <a:spLocks noGrp="1"/>
          </p:cNvSpPr>
          <p:nvPr>
            <p:ph idx="1"/>
          </p:nvPr>
        </p:nvSpPr>
        <p:spPr>
          <a:xfrm>
            <a:off x="381001" y="1366576"/>
            <a:ext cx="8340968" cy="4729424"/>
          </a:xfrm>
        </p:spPr>
        <p:txBody>
          <a:bodyPr/>
          <a:lstStyle/>
          <a:p>
            <a:r>
              <a:rPr lang="en-US" dirty="0"/>
              <a:t>What-if analysis involves testing how different values for a variable change the analysis outcome.</a:t>
            </a:r>
          </a:p>
          <a:p>
            <a:r>
              <a:rPr lang="en-US" dirty="0"/>
              <a:t>This is useful when the actual value for a variable is unknown.</a:t>
            </a:r>
          </a:p>
          <a:p>
            <a:r>
              <a:rPr lang="en-US" dirty="0"/>
              <a:t>Example</a:t>
            </a:r>
          </a:p>
          <a:p>
            <a:pPr lvl="1"/>
            <a:r>
              <a:rPr lang="en-US" dirty="0"/>
              <a:t>Internet traffic to a known-bad URL was detected in network flow. It is unknown if the web proxy allowed the traffic out to its destination or not.</a:t>
            </a:r>
          </a:p>
          <a:p>
            <a:pPr lvl="2"/>
            <a:r>
              <a:rPr lang="en-US" dirty="0"/>
              <a:t>Possibility A is that the web proxy allowed the traffic, so further investigation is needed.</a:t>
            </a:r>
          </a:p>
          <a:p>
            <a:pPr lvl="2"/>
            <a:r>
              <a:rPr lang="en-US" dirty="0"/>
              <a:t>Possibility B is that the web proxy blocked the traffic, so further investigation is not needed.</a:t>
            </a:r>
          </a:p>
        </p:txBody>
      </p:sp>
    </p:spTree>
    <p:extLst>
      <p:ext uri="{BB962C8B-B14F-4D97-AF65-F5344CB8AC3E}">
        <p14:creationId xmlns:p14="http://schemas.microsoft.com/office/powerpoint/2010/main" val="34242983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Analytic Acumen: Selective Perception Bias</a:t>
            </a:r>
          </a:p>
        </p:txBody>
      </p:sp>
      <p:sp>
        <p:nvSpPr>
          <p:cNvPr id="3" name="Content Placeholder 2"/>
          <p:cNvSpPr>
            <a:spLocks noGrp="1"/>
          </p:cNvSpPr>
          <p:nvPr>
            <p:ph idx="1"/>
          </p:nvPr>
        </p:nvSpPr>
        <p:spPr>
          <a:xfrm>
            <a:off x="381001" y="1366576"/>
            <a:ext cx="8340968" cy="4729424"/>
          </a:xfrm>
        </p:spPr>
        <p:txBody>
          <a:bodyPr/>
          <a:lstStyle/>
          <a:p>
            <a:r>
              <a:rPr lang="en-US" dirty="0"/>
              <a:t>Expectations do not always match reality and can lead to overlooked information and misinterpretation.</a:t>
            </a:r>
          </a:p>
          <a:p>
            <a:r>
              <a:rPr lang="en-US" dirty="0"/>
              <a:t>Be cautious about how your expectations influence what you see.</a:t>
            </a:r>
          </a:p>
          <a:p>
            <a:r>
              <a:rPr lang="en-US" dirty="0"/>
              <a:t>Example</a:t>
            </a:r>
          </a:p>
          <a:p>
            <a:pPr lvl="1"/>
            <a:r>
              <a:rPr lang="en-US" dirty="0"/>
              <a:t>Analyst receives an alert from a virus scanner about a file with a detection of EICAR Test File. </a:t>
            </a:r>
          </a:p>
          <a:p>
            <a:pPr lvl="1"/>
            <a:r>
              <a:rPr lang="en-US" dirty="0"/>
              <a:t>Analyst’s expectation is that the virus scanner found malware, so the detection is escalated.</a:t>
            </a:r>
          </a:p>
          <a:p>
            <a:pPr lvl="1"/>
            <a:r>
              <a:rPr lang="en-US" dirty="0"/>
              <a:t>Reality is that EICAR Test File is a testing mechanism for security appliances. Similarly, PUPs often trigger similar reactions.</a:t>
            </a:r>
          </a:p>
          <a:p>
            <a:r>
              <a:rPr lang="en-US" sz="1600" dirty="0"/>
              <a:t>EICAR: European Institute for Computer Antivirus Research</a:t>
            </a:r>
            <a:br>
              <a:rPr lang="en-US" sz="1600" dirty="0"/>
            </a:br>
            <a:r>
              <a:rPr lang="en-US" sz="1600" dirty="0"/>
              <a:t>PUPs: Potentially Unwanted Programs</a:t>
            </a:r>
          </a:p>
        </p:txBody>
      </p:sp>
    </p:spTree>
    <p:extLst>
      <p:ext uri="{BB962C8B-B14F-4D97-AF65-F5344CB8AC3E}">
        <p14:creationId xmlns:p14="http://schemas.microsoft.com/office/powerpoint/2010/main" val="40406213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 Context</a:t>
            </a:r>
          </a:p>
        </p:txBody>
      </p:sp>
      <p:sp>
        <p:nvSpPr>
          <p:cNvPr id="3" name="Content Placeholder 2"/>
          <p:cNvSpPr>
            <a:spLocks noGrp="1"/>
          </p:cNvSpPr>
          <p:nvPr>
            <p:ph idx="1"/>
          </p:nvPr>
        </p:nvSpPr>
        <p:spPr/>
        <p:txBody>
          <a:bodyPr/>
          <a:lstStyle/>
          <a:p>
            <a:pPr>
              <a:spcBef>
                <a:spcPts val="1800"/>
              </a:spcBef>
            </a:pPr>
            <a:r>
              <a:rPr lang="en-US" dirty="0"/>
              <a:t>Security is a system problem.</a:t>
            </a:r>
          </a:p>
          <a:p>
            <a:pPr>
              <a:spcBef>
                <a:spcPts val="1800"/>
              </a:spcBef>
            </a:pPr>
            <a:r>
              <a:rPr lang="en-US" dirty="0"/>
              <a:t>System is a context.</a:t>
            </a:r>
          </a:p>
          <a:p>
            <a:pPr>
              <a:spcBef>
                <a:spcPts val="1800"/>
              </a:spcBef>
            </a:pPr>
            <a:r>
              <a:rPr lang="en-US" dirty="0"/>
              <a:t>Consider alternative interpretations.</a:t>
            </a:r>
          </a:p>
          <a:p>
            <a:pPr>
              <a:spcBef>
                <a:spcPts val="1800"/>
              </a:spcBef>
            </a:pPr>
            <a:r>
              <a:rPr lang="en-US" dirty="0"/>
              <a:t>Watch out for your expectations.</a:t>
            </a:r>
          </a:p>
        </p:txBody>
      </p:sp>
    </p:spTree>
    <p:extLst>
      <p:ext uri="{BB962C8B-B14F-4D97-AF65-F5344CB8AC3E}">
        <p14:creationId xmlns:p14="http://schemas.microsoft.com/office/powerpoint/2010/main" val="338278893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6"/>
          <p:cNvSpPr>
            <a:spLocks noGrp="1" noChangeArrowheads="1"/>
          </p:cNvSpPr>
          <p:nvPr>
            <p:ph type="title"/>
          </p:nvPr>
        </p:nvSpPr>
        <p:spPr>
          <a:xfrm>
            <a:off x="381001" y="2322764"/>
            <a:ext cx="5524499" cy="942950"/>
          </a:xfrm>
        </p:spPr>
        <p:txBody>
          <a:bodyPr/>
          <a:lstStyle/>
          <a:p>
            <a:pPr>
              <a:tabLst>
                <a:tab pos="341313" algn="l"/>
              </a:tabLst>
            </a:pPr>
            <a:r>
              <a:rPr lang="en-US" altLang="en-US" dirty="0"/>
              <a:t>Thinking Like An Analyst:</a:t>
            </a:r>
            <a:br>
              <a:rPr lang="en-US" altLang="en-US" dirty="0"/>
            </a:br>
            <a:r>
              <a:rPr lang="en-US" altLang="en-US" dirty="0"/>
              <a:t>	Gathering Data</a:t>
            </a:r>
          </a:p>
        </p:txBody>
      </p:sp>
      <p:sp>
        <p:nvSpPr>
          <p:cNvPr id="2" name="Text Placeholder 1"/>
          <p:cNvSpPr>
            <a:spLocks noGrp="1"/>
          </p:cNvSpPr>
          <p:nvPr>
            <p:ph type="body" sz="quarter" idx="10"/>
          </p:nvPr>
        </p:nvSpPr>
        <p:spPr>
          <a:xfrm>
            <a:off x="1114529" y="3366169"/>
            <a:ext cx="4790971" cy="1848926"/>
          </a:xfrm>
        </p:spPr>
        <p:txBody>
          <a:bodyPr/>
          <a:lstStyle/>
          <a:p>
            <a:r>
              <a:rPr lang="en-US" dirty="0"/>
              <a:t>Data needs</a:t>
            </a:r>
          </a:p>
          <a:p>
            <a:r>
              <a:rPr lang="en-US" dirty="0"/>
              <a:t>Getting data</a:t>
            </a:r>
          </a:p>
          <a:p>
            <a:r>
              <a:rPr lang="en-US" dirty="0"/>
              <a:t>Do we really need it?</a:t>
            </a:r>
          </a:p>
          <a:p>
            <a:r>
              <a:rPr lang="en-US" dirty="0"/>
              <a:t>Information bias</a:t>
            </a:r>
          </a:p>
        </p:txBody>
      </p:sp>
    </p:spTree>
    <p:extLst>
      <p:ext uri="{BB962C8B-B14F-4D97-AF65-F5344CB8AC3E}">
        <p14:creationId xmlns:p14="http://schemas.microsoft.com/office/powerpoint/2010/main" val="31242075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Analysis Framework – Data Gathering </a:t>
            </a:r>
          </a:p>
        </p:txBody>
      </p:sp>
      <p:pic>
        <p:nvPicPr>
          <p:cNvPr id="8" name="Content Placeholder 7"/>
          <p:cNvPicPr>
            <a:picLocks noGrp="1" noChangeAspect="1"/>
          </p:cNvPicPr>
          <p:nvPr>
            <p:ph idx="1"/>
          </p:nvPr>
        </p:nvPicPr>
        <p:blipFill>
          <a:blip r:embed="rId3"/>
          <a:stretch>
            <a:fillRect/>
          </a:stretch>
        </p:blipFill>
        <p:spPr>
          <a:xfrm>
            <a:off x="242924" y="892672"/>
            <a:ext cx="5307741" cy="5284151"/>
          </a:xfrm>
          <a:prstGeom prst="rect">
            <a:avLst/>
          </a:prstGeom>
        </p:spPr>
      </p:pic>
      <p:sp>
        <p:nvSpPr>
          <p:cNvPr id="5" name="Rectangular Callout 4"/>
          <p:cNvSpPr/>
          <p:nvPr/>
        </p:nvSpPr>
        <p:spPr>
          <a:xfrm>
            <a:off x="5168348" y="3677407"/>
            <a:ext cx="3821257" cy="1937755"/>
          </a:xfrm>
          <a:prstGeom prst="wedgeRectCallout">
            <a:avLst>
              <a:gd name="adj1" fmla="val -52605"/>
              <a:gd name="adj2" fmla="val -72157"/>
            </a:avLst>
          </a:prstGeom>
        </p:spPr>
        <p:style>
          <a:lnRef idx="2">
            <a:schemeClr val="accent1"/>
          </a:lnRef>
          <a:fillRef idx="1">
            <a:schemeClr val="lt1"/>
          </a:fillRef>
          <a:effectRef idx="0">
            <a:schemeClr val="accent1"/>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pPr algn="ctr">
              <a:lnSpc>
                <a:spcPct val="107000"/>
              </a:lnSpc>
            </a:pPr>
            <a:r>
              <a:rPr lang="en-US" sz="1600" dirty="0">
                <a:latin typeface="Arial" panose="020B0604020202020204" pitchFamily="34" charset="0"/>
                <a:ea typeface="Calibri" panose="020F0502020204030204" pitchFamily="34" charset="0"/>
                <a:cs typeface="Arial" panose="020B0604020202020204" pitchFamily="34" charset="0"/>
              </a:rPr>
              <a:t>Intrinsic (helps with what and how):</a:t>
            </a:r>
          </a:p>
          <a:p>
            <a:pPr algn="ctr">
              <a:lnSpc>
                <a:spcPct val="107000"/>
              </a:lnSpc>
            </a:pPr>
            <a:r>
              <a:rPr lang="en-US" sz="1600" dirty="0">
                <a:latin typeface="Arial" panose="020B0604020202020204" pitchFamily="34" charset="0"/>
                <a:ea typeface="Calibri" panose="020F0502020204030204" pitchFamily="34" charset="0"/>
                <a:cs typeface="Arial" panose="020B0604020202020204" pitchFamily="34" charset="0"/>
              </a:rPr>
              <a:t>Logs (security sensors, action logs)</a:t>
            </a:r>
          </a:p>
          <a:p>
            <a:pPr algn="ctr">
              <a:lnSpc>
                <a:spcPct val="107000"/>
              </a:lnSpc>
            </a:pPr>
            <a:r>
              <a:rPr lang="en-US" sz="1600" dirty="0">
                <a:latin typeface="Arial" panose="020B0604020202020204" pitchFamily="34" charset="0"/>
                <a:ea typeface="Calibri" panose="020F0502020204030204" pitchFamily="34" charset="0"/>
                <a:cs typeface="Arial" panose="020B0604020202020204" pitchFamily="34" charset="0"/>
              </a:rPr>
              <a:t>Traffic Capture (PCAP, netflow)</a:t>
            </a:r>
          </a:p>
          <a:p>
            <a:pPr algn="ctr">
              <a:lnSpc>
                <a:spcPct val="107000"/>
              </a:lnSpc>
            </a:pPr>
            <a:r>
              <a:rPr lang="en-US" sz="1600" dirty="0">
                <a:latin typeface="Arial" panose="020B0604020202020204" pitchFamily="34" charset="0"/>
                <a:ea typeface="Calibri" panose="020F0502020204030204" pitchFamily="34" charset="0"/>
                <a:cs typeface="Arial" panose="020B0604020202020204" pitchFamily="34" charset="0"/>
              </a:rPr>
              <a:t>Extrinsic (helps with who and why):</a:t>
            </a:r>
          </a:p>
          <a:p>
            <a:pPr algn="ctr">
              <a:lnSpc>
                <a:spcPct val="107000"/>
              </a:lnSpc>
            </a:pPr>
            <a:r>
              <a:rPr lang="en-US" sz="1600" dirty="0">
                <a:latin typeface="Arial" panose="020B0604020202020204" pitchFamily="34" charset="0"/>
                <a:ea typeface="Calibri" panose="020F0502020204030204" pitchFamily="34" charset="0"/>
                <a:cs typeface="Arial" panose="020B0604020202020204" pitchFamily="34" charset="0"/>
              </a:rPr>
              <a:t>Existing reports</a:t>
            </a:r>
          </a:p>
          <a:p>
            <a:pPr algn="ctr">
              <a:lnSpc>
                <a:spcPct val="107000"/>
              </a:lnSpc>
            </a:pPr>
            <a:r>
              <a:rPr lang="en-US" sz="1600" dirty="0">
                <a:latin typeface="Arial" panose="020B0604020202020204" pitchFamily="34" charset="0"/>
                <a:ea typeface="Calibri" panose="020F0502020204030204" pitchFamily="34" charset="0"/>
                <a:cs typeface="Arial" panose="020B0604020202020204" pitchFamily="34" charset="0"/>
              </a:rPr>
              <a:t>Attribution info (registration-type)</a:t>
            </a:r>
          </a:p>
        </p:txBody>
      </p:sp>
    </p:spTree>
    <p:extLst>
      <p:ext uri="{BB962C8B-B14F-4D97-AF65-F5344CB8AC3E}">
        <p14:creationId xmlns:p14="http://schemas.microsoft.com/office/powerpoint/2010/main" val="29099701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Course objectives</a:t>
            </a:r>
            <a:endParaRPr lang="en-US" dirty="0"/>
          </a:p>
        </p:txBody>
      </p:sp>
      <p:sp>
        <p:nvSpPr>
          <p:cNvPr id="4" name="Content Placeholder 3"/>
          <p:cNvSpPr>
            <a:spLocks noGrp="1"/>
          </p:cNvSpPr>
          <p:nvPr>
            <p:ph idx="1"/>
          </p:nvPr>
        </p:nvSpPr>
        <p:spPr/>
        <p:txBody>
          <a:bodyPr/>
          <a:lstStyle/>
          <a:p>
            <a:r>
              <a:rPr lang="en-US" dirty="0"/>
              <a:t>On completion of this course, a participant will be able to:</a:t>
            </a:r>
          </a:p>
          <a:p>
            <a:pPr lvl="1"/>
            <a:r>
              <a:rPr lang="en-US" dirty="0"/>
              <a:t>Describe a model of the analysis process, with distinct stages</a:t>
            </a:r>
          </a:p>
          <a:p>
            <a:pPr lvl="1"/>
            <a:r>
              <a:rPr lang="en-US" dirty="0"/>
              <a:t>Identify selected processes and results associated with each stage</a:t>
            </a:r>
          </a:p>
          <a:p>
            <a:pPr lvl="1"/>
            <a:r>
              <a:rPr lang="en-US" dirty="0"/>
              <a:t>Characterize key thinking issues (biases) that can affect analysis results</a:t>
            </a:r>
          </a:p>
          <a:p>
            <a:pPr lvl="1"/>
            <a:r>
              <a:rPr lang="en-US" dirty="0"/>
              <a:t>Apply the analysis process to a body of data</a:t>
            </a:r>
          </a:p>
        </p:txBody>
      </p:sp>
    </p:spTree>
    <p:extLst>
      <p:ext uri="{BB962C8B-B14F-4D97-AF65-F5344CB8AC3E}">
        <p14:creationId xmlns:p14="http://schemas.microsoft.com/office/powerpoint/2010/main" val="383486716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What do you need?</a:t>
            </a:r>
            <a:endParaRPr lang="en-US" dirty="0"/>
          </a:p>
        </p:txBody>
      </p:sp>
      <p:sp>
        <p:nvSpPr>
          <p:cNvPr id="5" name="Content Placeholder 4"/>
          <p:cNvSpPr>
            <a:spLocks noGrp="1"/>
          </p:cNvSpPr>
          <p:nvPr>
            <p:ph idx="1"/>
          </p:nvPr>
        </p:nvSpPr>
        <p:spPr/>
        <p:txBody>
          <a:bodyPr/>
          <a:lstStyle/>
          <a:p>
            <a:r>
              <a:rPr lang="en-US" dirty="0"/>
              <a:t>Evidence to support or disprove the hypotheses.</a:t>
            </a:r>
          </a:p>
          <a:p>
            <a:r>
              <a:rPr lang="en-US" dirty="0"/>
              <a:t>In the cyber realm this may include information on </a:t>
            </a:r>
          </a:p>
          <a:p>
            <a:pPr marL="342900" indent="-342900">
              <a:buFont typeface="Arial" panose="020B0604020202020204" pitchFamily="34" charset="0"/>
              <a:buChar char="•"/>
            </a:pPr>
            <a:r>
              <a:rPr lang="en-US" dirty="0"/>
              <a:t>how appliances, services, and threats operate.</a:t>
            </a:r>
          </a:p>
          <a:p>
            <a:pPr marL="342900" indent="-342900">
              <a:buFont typeface="Arial" panose="020B0604020202020204" pitchFamily="34" charset="0"/>
              <a:buChar char="•"/>
            </a:pPr>
            <a:r>
              <a:rPr lang="en-US" dirty="0"/>
              <a:t>a device’s (or user’s) activities.</a:t>
            </a:r>
          </a:p>
          <a:p>
            <a:pPr marL="342900" indent="-342900">
              <a:buFont typeface="Arial" panose="020B0604020202020204" pitchFamily="34" charset="0"/>
              <a:buChar char="•"/>
            </a:pPr>
            <a:r>
              <a:rPr lang="en-US" dirty="0"/>
              <a:t>relevant policies, allowed activities, and expected uses.</a:t>
            </a:r>
          </a:p>
        </p:txBody>
      </p:sp>
    </p:spTree>
    <p:extLst>
      <p:ext uri="{BB962C8B-B14F-4D97-AF65-F5344CB8AC3E}">
        <p14:creationId xmlns:p14="http://schemas.microsoft.com/office/powerpoint/2010/main" val="24454058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Where do you get it?</a:t>
            </a:r>
            <a:endParaRPr lang="en-US" dirty="0"/>
          </a:p>
        </p:txBody>
      </p:sp>
      <p:sp>
        <p:nvSpPr>
          <p:cNvPr id="3" name="Content Placeholder 2"/>
          <p:cNvSpPr>
            <a:spLocks noGrp="1"/>
          </p:cNvSpPr>
          <p:nvPr>
            <p:ph idx="1"/>
          </p:nvPr>
        </p:nvSpPr>
        <p:spPr/>
        <p:txBody>
          <a:bodyPr/>
          <a:lstStyle/>
          <a:p>
            <a:r>
              <a:rPr lang="en-US"/>
              <a:t>How appliances, services, and threats operate:</a:t>
            </a:r>
          </a:p>
          <a:p>
            <a:pPr lvl="1"/>
            <a:r>
              <a:rPr lang="en-US"/>
              <a:t>domain knowledge, specifications (like RFCs)</a:t>
            </a:r>
          </a:p>
          <a:p>
            <a:pPr lvl="1"/>
            <a:r>
              <a:rPr lang="en-US"/>
              <a:t>user manuals, white papers, observations</a:t>
            </a:r>
          </a:p>
          <a:p>
            <a:pPr lvl="1"/>
            <a:r>
              <a:rPr lang="en-US"/>
              <a:t>device and appliance configurations/environment setup</a:t>
            </a:r>
          </a:p>
          <a:p>
            <a:pPr lvl="1"/>
            <a:r>
              <a:rPr lang="en-US"/>
              <a:t>threat reports (e.g., intelligence reports, malware analysis results)</a:t>
            </a:r>
          </a:p>
          <a:p>
            <a:r>
              <a:rPr lang="en-US"/>
              <a:t>A device’s (or user’s) activities:</a:t>
            </a:r>
          </a:p>
          <a:p>
            <a:pPr lvl="1"/>
            <a:r>
              <a:rPr lang="en-US"/>
              <a:t>logs</a:t>
            </a:r>
          </a:p>
          <a:p>
            <a:pPr lvl="1"/>
            <a:r>
              <a:rPr lang="en-US"/>
              <a:t>eye-witness accounts</a:t>
            </a:r>
          </a:p>
          <a:p>
            <a:r>
              <a:rPr lang="en-US"/>
              <a:t>Relevant policies, allowed activities, and expected uses:</a:t>
            </a:r>
          </a:p>
          <a:p>
            <a:pPr lvl="1"/>
            <a:r>
              <a:rPr lang="en-US"/>
              <a:t>organizational policies, management expectations</a:t>
            </a:r>
          </a:p>
          <a:p>
            <a:endParaRPr lang="en-US" dirty="0"/>
          </a:p>
        </p:txBody>
      </p:sp>
    </p:spTree>
    <p:extLst>
      <p:ext uri="{BB962C8B-B14F-4D97-AF65-F5344CB8AC3E}">
        <p14:creationId xmlns:p14="http://schemas.microsoft.com/office/powerpoint/2010/main" val="233173204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What if you can’t find it?</a:t>
            </a:r>
            <a:endParaRPr lang="en-US" dirty="0"/>
          </a:p>
        </p:txBody>
      </p:sp>
      <p:sp>
        <p:nvSpPr>
          <p:cNvPr id="3" name="Content Placeholder 2"/>
          <p:cNvSpPr>
            <a:spLocks noGrp="1"/>
          </p:cNvSpPr>
          <p:nvPr>
            <p:ph idx="1"/>
          </p:nvPr>
        </p:nvSpPr>
        <p:spPr/>
        <p:txBody>
          <a:bodyPr/>
          <a:lstStyle/>
          <a:p>
            <a:r>
              <a:rPr lang="en-US" dirty="0"/>
              <a:t>Just like for missing context:</a:t>
            </a:r>
          </a:p>
          <a:p>
            <a:pPr lvl="1"/>
            <a:r>
              <a:rPr lang="en-US" dirty="0"/>
              <a:t>Ask someone who might know this information.</a:t>
            </a:r>
          </a:p>
          <a:p>
            <a:pPr lvl="1"/>
            <a:r>
              <a:rPr lang="en-US" dirty="0"/>
              <a:t>Infer it from available information.</a:t>
            </a:r>
          </a:p>
          <a:p>
            <a:pPr lvl="1"/>
            <a:r>
              <a:rPr lang="en-US" dirty="0"/>
              <a:t>Guess at the possibilities and engage in simple “what-if” analysis.</a:t>
            </a:r>
          </a:p>
          <a:p>
            <a:endParaRPr lang="en-US" dirty="0"/>
          </a:p>
          <a:p>
            <a:endParaRPr lang="en-US" dirty="0"/>
          </a:p>
        </p:txBody>
      </p:sp>
    </p:spTree>
    <p:extLst>
      <p:ext uri="{BB962C8B-B14F-4D97-AF65-F5344CB8AC3E}">
        <p14:creationId xmlns:p14="http://schemas.microsoft.com/office/powerpoint/2010/main" val="10222057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Gathering Example 1</a:t>
            </a:r>
          </a:p>
        </p:txBody>
      </p:sp>
      <p:sp>
        <p:nvSpPr>
          <p:cNvPr id="6" name="TextBox 5"/>
          <p:cNvSpPr txBox="1"/>
          <p:nvPr/>
        </p:nvSpPr>
        <p:spPr>
          <a:xfrm>
            <a:off x="411144" y="937769"/>
            <a:ext cx="3015574" cy="338554"/>
          </a:xfrm>
          <a:prstGeom prst="rect">
            <a:avLst/>
          </a:prstGeom>
          <a:noFill/>
        </p:spPr>
        <p:txBody>
          <a:bodyPr wrap="square" lIns="0" tIns="0" rIns="0" bIns="0" rtlCol="0">
            <a:spAutoFit/>
          </a:bodyPr>
          <a:lstStyle/>
          <a:p>
            <a:r>
              <a:rPr lang="en-US" sz="2200" dirty="0">
                <a:latin typeface="Arial"/>
                <a:cs typeface="Arial"/>
              </a:rPr>
              <a:t>Email message </a:t>
            </a:r>
          </a:p>
        </p:txBody>
      </p:sp>
      <p:sp>
        <p:nvSpPr>
          <p:cNvPr id="7" name="Content Placeholder 2"/>
          <p:cNvSpPr txBox="1">
            <a:spLocks/>
          </p:cNvSpPr>
          <p:nvPr/>
        </p:nvSpPr>
        <p:spPr>
          <a:xfrm>
            <a:off x="381000" y="1815891"/>
            <a:ext cx="8320035" cy="3490243"/>
          </a:xfrm>
          <a:prstGeom prst="rect">
            <a:avLst/>
          </a:prstGeom>
          <a:solidFill>
            <a:schemeClr val="accent5">
              <a:lumMod val="20000"/>
              <a:lumOff val="80000"/>
            </a:schemeClr>
          </a:solidFill>
          <a:ln>
            <a:solidFill>
              <a:schemeClr val="tx1"/>
            </a:solidFill>
          </a:ln>
        </p:spPr>
        <p:txBody>
          <a:bodyPr vert="horz" lIns="0" tIns="91440" rIns="91440" bIns="0" rtlCol="0">
            <a:noAutofit/>
          </a:bodyPr>
          <a:lstStyle>
            <a:lvl1pPr marL="0" indent="0" algn="l" defTabSz="914400" rtl="0" eaLnBrk="1" latinLnBrk="0" hangingPunct="1">
              <a:lnSpc>
                <a:spcPct val="100000"/>
              </a:lnSpc>
              <a:spcBef>
                <a:spcPts val="1000"/>
              </a:spcBef>
              <a:buFont typeface="Arial" panose="020B0604020202020204" pitchFamily="34" charset="0"/>
              <a:buNone/>
              <a:defRPr sz="2200" kern="1200">
                <a:solidFill>
                  <a:schemeClr val="tx1"/>
                </a:solidFill>
                <a:latin typeface="Arial" panose="020B0604020202020204" pitchFamily="34" charset="0"/>
                <a:ea typeface="+mn-ea"/>
                <a:cs typeface="Arial" panose="020B0604020202020204" pitchFamily="34" charset="0"/>
              </a:defRPr>
            </a:lvl1pPr>
            <a:lvl2pPr marL="457200" indent="-223838" algn="l" defTabSz="914400" rtl="0" eaLnBrk="1" latinLnBrk="0" hangingPunct="1">
              <a:lnSpc>
                <a:spcPct val="100000"/>
              </a:lnSpc>
              <a:spcBef>
                <a:spcPts val="500"/>
              </a:spcBef>
              <a:buFont typeface="Arial" panose="020B0604020202020204" pitchFamily="34" charset="0"/>
              <a:buChar char="•"/>
              <a:defRPr sz="2200" kern="1200">
                <a:solidFill>
                  <a:schemeClr val="tx1"/>
                </a:solidFill>
                <a:latin typeface="Arial" panose="020B0604020202020204" pitchFamily="34" charset="0"/>
                <a:ea typeface="+mn-ea"/>
                <a:cs typeface="Arial" panose="020B0604020202020204" pitchFamily="34" charset="0"/>
              </a:defRPr>
            </a:lvl2pPr>
            <a:lvl3pPr marL="690563" indent="-233363"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914400" indent="-223838" algn="l" defTabSz="914400" rtl="0" eaLnBrk="1" latinLnBrk="0" hangingPunct="1">
              <a:lnSpc>
                <a:spcPct val="100000"/>
              </a:lnSpc>
              <a:spcBef>
                <a:spcPts val="500"/>
              </a:spcBef>
              <a:buClr>
                <a:schemeClr val="tx1"/>
              </a:buClr>
              <a:buFont typeface="Courier New" panose="02070309020205020404" pitchFamily="49" charset="0"/>
              <a:buChar char="o"/>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38137" lvl="1" indent="0">
              <a:buFont typeface="Arial" panose="020B0604020202020204" pitchFamily="34" charset="0"/>
              <a:buNone/>
            </a:pPr>
            <a:r>
              <a:rPr lang="en-US" sz="2000" dirty="0"/>
              <a:t>From: Country1 CSIRT (csirt@country1.c1)</a:t>
            </a:r>
            <a:br>
              <a:rPr lang="en-US" sz="2000" dirty="0"/>
            </a:br>
            <a:r>
              <a:rPr lang="en-US" sz="2000" dirty="0"/>
              <a:t>Date: September 11, 2018 16:25:38 (-05:00)</a:t>
            </a:r>
            <a:br>
              <a:rPr lang="en-US" sz="2000" dirty="0"/>
            </a:br>
            <a:r>
              <a:rPr lang="en-US" sz="2000" dirty="0"/>
              <a:t>Subject: [INC#14687915] Strange logins</a:t>
            </a:r>
            <a:br>
              <a:rPr lang="en-US" sz="2000" dirty="0"/>
            </a:br>
            <a:r>
              <a:rPr lang="en-US" sz="2000" dirty="0"/>
              <a:t>To: csirt@country2.c2</a:t>
            </a:r>
          </a:p>
          <a:p>
            <a:pPr marL="338137" lvl="1" indent="0">
              <a:buFont typeface="Arial" panose="020B0604020202020204" pitchFamily="34" charset="0"/>
              <a:buNone/>
            </a:pPr>
            <a:r>
              <a:rPr lang="en-US" sz="1600" dirty="0"/>
              <a:t>We have been receiving (since Sept 4, 2018) persistent login attempts from multiple (100+) sources to 10.127.77.135 port TCP/22, for accounts “root”, “admin”, and “</a:t>
            </a:r>
            <a:r>
              <a:rPr lang="en-US" sz="1600" dirty="0" err="1"/>
              <a:t>fsmithe</a:t>
            </a:r>
            <a:r>
              <a:rPr lang="en-US" sz="1600" dirty="0"/>
              <a:t>”. The first account is blocked from remote login, the second is not present, and the third is a user account, but no successful login has occurred. The host in question is public-facing and used for citizen access to the Country1 Ministry of Foreign Affairs, but is also remotely administered by our support contractor.  Attempts to block the attack by restricting port 22 access have not been successful to this point. Assistance in dealing with this activity is requested. </a:t>
            </a:r>
          </a:p>
          <a:p>
            <a:endParaRPr lang="en-US" sz="1100" dirty="0"/>
          </a:p>
        </p:txBody>
      </p:sp>
    </p:spTree>
    <p:extLst>
      <p:ext uri="{BB962C8B-B14F-4D97-AF65-F5344CB8AC3E}">
        <p14:creationId xmlns:p14="http://schemas.microsoft.com/office/powerpoint/2010/main" val="165763758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Gathering Example 1 Data</a:t>
            </a:r>
            <a:endParaRPr lang="en-US" dirty="0"/>
          </a:p>
        </p:txBody>
      </p:sp>
      <p:sp>
        <p:nvSpPr>
          <p:cNvPr id="3" name="Content Placeholder 2"/>
          <p:cNvSpPr>
            <a:spLocks noGrp="1"/>
          </p:cNvSpPr>
          <p:nvPr>
            <p:ph idx="1"/>
          </p:nvPr>
        </p:nvSpPr>
        <p:spPr>
          <a:xfrm>
            <a:off x="381001" y="914401"/>
            <a:ext cx="8340968" cy="5295480"/>
          </a:xfrm>
        </p:spPr>
        <p:txBody>
          <a:bodyPr/>
          <a:lstStyle/>
          <a:p>
            <a:r>
              <a:rPr lang="en-US" dirty="0"/>
              <a:t>Further interaction with reporting team at Country1</a:t>
            </a:r>
          </a:p>
          <a:p>
            <a:pPr lvl="1"/>
            <a:r>
              <a:rPr lang="en-US" dirty="0"/>
              <a:t>127 IP addresses as source data, including both foreign and domestic addresses</a:t>
            </a:r>
          </a:p>
          <a:p>
            <a:pPr lvl="2">
              <a:spcBef>
                <a:spcPts val="0"/>
              </a:spcBef>
            </a:pPr>
            <a:r>
              <a:rPr lang="en-US" sz="1800" dirty="0"/>
              <a:t>20 within Country1 Government</a:t>
            </a:r>
          </a:p>
          <a:p>
            <a:pPr lvl="2">
              <a:spcBef>
                <a:spcPts val="0"/>
              </a:spcBef>
            </a:pPr>
            <a:r>
              <a:rPr lang="en-US" sz="1800" dirty="0"/>
              <a:t>None within Country2 Government</a:t>
            </a:r>
          </a:p>
          <a:p>
            <a:pPr lvl="2">
              <a:spcBef>
                <a:spcPts val="0"/>
              </a:spcBef>
            </a:pPr>
            <a:r>
              <a:rPr lang="en-US" sz="1800" dirty="0"/>
              <a:t>None appear on google search as sources of attacks</a:t>
            </a:r>
          </a:p>
          <a:p>
            <a:pPr lvl="1"/>
            <a:r>
              <a:rPr lang="en-US" dirty="0"/>
              <a:t>Several packet captures of attempted login show a series of attempts with successive passwords apparently taken from a dictionary.</a:t>
            </a:r>
          </a:p>
          <a:p>
            <a:pPr lvl="1"/>
            <a:r>
              <a:rPr lang="en-US" dirty="0"/>
              <a:t>Password policy at Country1 specifies passwords not be dictionary words and is enforced by technology.</a:t>
            </a:r>
          </a:p>
          <a:p>
            <a:pPr lvl="1"/>
            <a:r>
              <a:rPr lang="en-US" dirty="0"/>
              <a:t>Messages log from target computer shows unusual activity by “root”, “get” of files from a remote server not commonly connected to.</a:t>
            </a:r>
          </a:p>
          <a:p>
            <a:pPr lvl="1"/>
            <a:r>
              <a:rPr lang="en-US" dirty="0"/>
              <a:t>No change to web content, no threats received</a:t>
            </a:r>
          </a:p>
        </p:txBody>
      </p:sp>
    </p:spTree>
    <p:extLst>
      <p:ext uri="{BB962C8B-B14F-4D97-AF65-F5344CB8AC3E}">
        <p14:creationId xmlns:p14="http://schemas.microsoft.com/office/powerpoint/2010/main" val="257423910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Example 1 Revised Hypotheses</a:t>
            </a:r>
            <a:endParaRPr lang="en-US" dirty="0"/>
          </a:p>
        </p:txBody>
      </p:sp>
      <p:sp>
        <p:nvSpPr>
          <p:cNvPr id="3" name="Content Placeholder 2"/>
          <p:cNvSpPr>
            <a:spLocks noGrp="1"/>
          </p:cNvSpPr>
          <p:nvPr>
            <p:ph idx="1"/>
          </p:nvPr>
        </p:nvSpPr>
        <p:spPr/>
        <p:txBody>
          <a:bodyPr/>
          <a:lstStyle/>
          <a:p>
            <a:pPr marL="457200" indent="-457200">
              <a:spcBef>
                <a:spcPts val="1800"/>
              </a:spcBef>
              <a:buFont typeface="+mj-lt"/>
              <a:buAutoNum type="arabicPeriod"/>
            </a:pPr>
            <a:r>
              <a:rPr lang="en-US" dirty="0"/>
              <a:t>Someone has compromised credentials on the server.</a:t>
            </a:r>
          </a:p>
          <a:p>
            <a:pPr marL="457200" indent="-457200">
              <a:spcBef>
                <a:spcPts val="1800"/>
              </a:spcBef>
              <a:buFont typeface="+mj-lt"/>
              <a:buAutoNum type="arabicPeriod"/>
            </a:pPr>
            <a:r>
              <a:rPr lang="en-US" dirty="0"/>
              <a:t>Someone is trying to deface the web site.</a:t>
            </a:r>
          </a:p>
          <a:p>
            <a:pPr marL="457200" indent="-457200">
              <a:spcBef>
                <a:spcPts val="1800"/>
              </a:spcBef>
              <a:buFont typeface="+mj-lt"/>
              <a:buAutoNum type="arabicPeriod"/>
            </a:pPr>
            <a:r>
              <a:rPr lang="en-US" dirty="0"/>
              <a:t>Someone is trying to access through the web site to attack something else.</a:t>
            </a:r>
          </a:p>
        </p:txBody>
      </p:sp>
    </p:spTree>
    <p:extLst>
      <p:ext uri="{BB962C8B-B14F-4D97-AF65-F5344CB8AC3E}">
        <p14:creationId xmlns:p14="http://schemas.microsoft.com/office/powerpoint/2010/main" val="30357576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Analytic Acumen: Do you really need more?</a:t>
            </a:r>
          </a:p>
        </p:txBody>
      </p:sp>
      <p:sp>
        <p:nvSpPr>
          <p:cNvPr id="3" name="Content Placeholder 2"/>
          <p:cNvSpPr>
            <a:spLocks noGrp="1"/>
          </p:cNvSpPr>
          <p:nvPr>
            <p:ph idx="1"/>
          </p:nvPr>
        </p:nvSpPr>
        <p:spPr>
          <a:xfrm>
            <a:off x="381001" y="1366576"/>
            <a:ext cx="8340968" cy="4729424"/>
          </a:xfrm>
        </p:spPr>
        <p:txBody>
          <a:bodyPr/>
          <a:lstStyle/>
          <a:p>
            <a:r>
              <a:rPr lang="en-US" dirty="0"/>
              <a:t>The desire for more information is a common theme among analysts, but more is not always better.</a:t>
            </a:r>
          </a:p>
          <a:p>
            <a:r>
              <a:rPr lang="en-US" dirty="0"/>
              <a:t>Questions to ask:</a:t>
            </a:r>
          </a:p>
          <a:p>
            <a:pPr lvl="1"/>
            <a:r>
              <a:rPr lang="en-US" dirty="0"/>
              <a:t>Do I truly understand the data I already have?</a:t>
            </a:r>
          </a:p>
          <a:p>
            <a:pPr lvl="1"/>
            <a:r>
              <a:rPr lang="en-US" dirty="0"/>
              <a:t>Is the data I need missing or do I just need to find it in what I have?</a:t>
            </a:r>
          </a:p>
          <a:p>
            <a:pPr lvl="1"/>
            <a:r>
              <a:rPr lang="en-US" dirty="0"/>
              <a:t>Do I need more data or different data?</a:t>
            </a:r>
          </a:p>
        </p:txBody>
      </p:sp>
    </p:spTree>
    <p:extLst>
      <p:ext uri="{BB962C8B-B14F-4D97-AF65-F5344CB8AC3E}">
        <p14:creationId xmlns:p14="http://schemas.microsoft.com/office/powerpoint/2010/main" val="408458578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Example 1 Analytical Acumen</a:t>
            </a:r>
            <a:endParaRPr lang="en-US" dirty="0"/>
          </a:p>
        </p:txBody>
      </p:sp>
      <p:sp>
        <p:nvSpPr>
          <p:cNvPr id="3" name="Content Placeholder 2"/>
          <p:cNvSpPr>
            <a:spLocks noGrp="1"/>
          </p:cNvSpPr>
          <p:nvPr>
            <p:ph idx="1"/>
          </p:nvPr>
        </p:nvSpPr>
        <p:spPr/>
        <p:txBody>
          <a:bodyPr/>
          <a:lstStyle/>
          <a:p>
            <a:r>
              <a:rPr lang="en-US" dirty="0"/>
              <a:t>Possible additional data </a:t>
            </a:r>
          </a:p>
          <a:p>
            <a:pPr lvl="1"/>
            <a:r>
              <a:rPr lang="en-US" dirty="0"/>
              <a:t>a threat feed?</a:t>
            </a:r>
          </a:p>
          <a:p>
            <a:pPr lvl="1"/>
            <a:r>
              <a:rPr lang="en-US" dirty="0"/>
              <a:t>more attempted logins in depth?</a:t>
            </a:r>
          </a:p>
          <a:p>
            <a:pPr lvl="1"/>
            <a:r>
              <a:rPr lang="en-US" dirty="0"/>
              <a:t>logins from other sources?</a:t>
            </a:r>
          </a:p>
          <a:p>
            <a:pPr lvl="1"/>
            <a:r>
              <a:rPr lang="en-US" dirty="0"/>
              <a:t>Interview agency leaders (including Mr. </a:t>
            </a:r>
            <a:r>
              <a:rPr lang="en-US" dirty="0" err="1"/>
              <a:t>Smithe</a:t>
            </a:r>
            <a:r>
              <a:rPr lang="en-US" dirty="0"/>
              <a:t>)?</a:t>
            </a:r>
          </a:p>
          <a:p>
            <a:pPr lvl="1"/>
            <a:r>
              <a:rPr lang="en-US" dirty="0"/>
              <a:t>Logs of agency servers?</a:t>
            </a:r>
          </a:p>
          <a:p>
            <a:endParaRPr lang="en-US" dirty="0"/>
          </a:p>
          <a:p>
            <a:r>
              <a:rPr lang="en-US" dirty="0"/>
              <a:t>What data do we need to evaluate hypotheses, or to develop new ones?</a:t>
            </a:r>
          </a:p>
          <a:p>
            <a:r>
              <a:rPr lang="en-US" dirty="0"/>
              <a:t>What data will be a distraction?</a:t>
            </a:r>
          </a:p>
        </p:txBody>
      </p:sp>
    </p:spTree>
    <p:extLst>
      <p:ext uri="{BB962C8B-B14F-4D97-AF65-F5344CB8AC3E}">
        <p14:creationId xmlns:p14="http://schemas.microsoft.com/office/powerpoint/2010/main" val="391188960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Analytic Acumen: </a:t>
            </a:r>
            <a:br>
              <a:rPr lang="en-US"/>
            </a:br>
            <a:r>
              <a:rPr lang="en-US"/>
              <a:t>Information Bias</a:t>
            </a:r>
            <a:endParaRPr lang="en-US" dirty="0"/>
          </a:p>
        </p:txBody>
      </p:sp>
      <p:sp>
        <p:nvSpPr>
          <p:cNvPr id="3" name="Content Placeholder 2"/>
          <p:cNvSpPr>
            <a:spLocks noGrp="1"/>
          </p:cNvSpPr>
          <p:nvPr>
            <p:ph idx="1"/>
          </p:nvPr>
        </p:nvSpPr>
        <p:spPr>
          <a:xfrm>
            <a:off x="381001" y="1366576"/>
            <a:ext cx="8340968" cy="4729424"/>
          </a:xfrm>
        </p:spPr>
        <p:txBody>
          <a:bodyPr/>
          <a:lstStyle/>
          <a:p>
            <a:r>
              <a:rPr lang="en-US" dirty="0"/>
              <a:t>People tend to seek information even when that information will not change the end results.</a:t>
            </a:r>
          </a:p>
          <a:p>
            <a:r>
              <a:rPr lang="en-US" dirty="0"/>
              <a:t>Analysts need to focus on the information that will change an interpretation or decision.</a:t>
            </a:r>
          </a:p>
          <a:p>
            <a:r>
              <a:rPr lang="en-US" dirty="0"/>
              <a:t>Example</a:t>
            </a:r>
          </a:p>
          <a:p>
            <a:pPr marL="233362" lvl="1" indent="0">
              <a:buNone/>
            </a:pPr>
            <a:r>
              <a:rPr lang="en-US" dirty="0"/>
              <a:t>An analyst gets an alert about traffic from a specific IP address. He or she starts by looking up the geolocation of the address, even though that is not a criteria for determining maliciousness.</a:t>
            </a:r>
          </a:p>
        </p:txBody>
      </p:sp>
    </p:spTree>
    <p:extLst>
      <p:ext uri="{BB962C8B-B14F-4D97-AF65-F5344CB8AC3E}">
        <p14:creationId xmlns:p14="http://schemas.microsoft.com/office/powerpoint/2010/main" val="257640885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6"/>
          <p:cNvSpPr>
            <a:spLocks noGrp="1" noChangeArrowheads="1"/>
          </p:cNvSpPr>
          <p:nvPr>
            <p:ph type="title"/>
          </p:nvPr>
        </p:nvSpPr>
        <p:spPr>
          <a:xfrm>
            <a:off x="381001" y="1989574"/>
            <a:ext cx="5946227" cy="1084132"/>
          </a:xfrm>
        </p:spPr>
        <p:txBody>
          <a:bodyPr/>
          <a:lstStyle/>
          <a:p>
            <a:pPr>
              <a:tabLst>
                <a:tab pos="341313" algn="l"/>
              </a:tabLst>
            </a:pPr>
            <a:r>
              <a:rPr lang="en-US" altLang="en-US" dirty="0" smtClean="0"/>
              <a:t>Relevant or Not?</a:t>
            </a:r>
            <a:endParaRPr lang="en-US" altLang="en-US" dirty="0"/>
          </a:p>
        </p:txBody>
      </p:sp>
      <p:sp>
        <p:nvSpPr>
          <p:cNvPr id="4" name="Text Placeholder 3"/>
          <p:cNvSpPr>
            <a:spLocks noGrp="1"/>
          </p:cNvSpPr>
          <p:nvPr>
            <p:ph type="body" sz="quarter" idx="10"/>
          </p:nvPr>
        </p:nvSpPr>
        <p:spPr>
          <a:xfrm>
            <a:off x="974690" y="3195375"/>
            <a:ext cx="4930810" cy="1708220"/>
          </a:xfrm>
        </p:spPr>
        <p:txBody>
          <a:bodyPr/>
          <a:lstStyle/>
          <a:p>
            <a:endParaRPr lang="en-US" dirty="0"/>
          </a:p>
        </p:txBody>
      </p:sp>
    </p:spTree>
    <p:extLst>
      <p:ext uri="{BB962C8B-B14F-4D97-AF65-F5344CB8AC3E}">
        <p14:creationId xmlns:p14="http://schemas.microsoft.com/office/powerpoint/2010/main" val="531427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What is analysis?</a:t>
            </a:r>
            <a:br>
              <a:rPr lang="en-US" dirty="0"/>
            </a:br>
            <a:r>
              <a:rPr lang="en-US" dirty="0"/>
              <a:t>Intelligence Analysis</a:t>
            </a:r>
          </a:p>
        </p:txBody>
      </p:sp>
      <p:sp>
        <p:nvSpPr>
          <p:cNvPr id="5" name="Content Placeholder 4"/>
          <p:cNvSpPr>
            <a:spLocks noGrp="1"/>
          </p:cNvSpPr>
          <p:nvPr>
            <p:ph idx="1"/>
          </p:nvPr>
        </p:nvSpPr>
        <p:spPr>
          <a:xfrm>
            <a:off x="381001" y="1366576"/>
            <a:ext cx="8340968" cy="3888712"/>
          </a:xfrm>
          <a:solidFill>
            <a:schemeClr val="accent4">
              <a:lumMod val="20000"/>
              <a:lumOff val="80000"/>
            </a:schemeClr>
          </a:solidFill>
        </p:spPr>
        <p:txBody>
          <a:bodyPr/>
          <a:lstStyle/>
          <a:p>
            <a:pPr marL="127397" lvl="1" indent="0">
              <a:buNone/>
            </a:pPr>
            <a:r>
              <a:rPr lang="en-US" sz="2000" dirty="0"/>
              <a:t>Intelligence analysis is the application of individual and collective cognitive methods to weigh data and test hypotheses within a secret socio-cultural context. (</a:t>
            </a:r>
            <a:r>
              <a:rPr lang="en-US" sz="2000" i="1" dirty="0"/>
              <a:t>CIA, Center for the Study of Intelligence. https://www.cia.gov/library/center-for-the-study-of-intelligence/csi-publications/books-and-monographs/analytic-culture-in-the-u-s-intelligence-community/chapter_1.htm</a:t>
            </a:r>
            <a:r>
              <a:rPr lang="en-US" sz="2000" dirty="0"/>
              <a:t>)</a:t>
            </a:r>
          </a:p>
          <a:p>
            <a:pPr marL="127397" lvl="1" indent="0">
              <a:buNone/>
            </a:pPr>
            <a:endParaRPr lang="en-US" sz="2000" dirty="0"/>
          </a:p>
          <a:p>
            <a:pPr marL="127397" lvl="1" indent="0">
              <a:buNone/>
            </a:pPr>
            <a:r>
              <a:rPr lang="en-US" sz="2000" dirty="0"/>
              <a:t>Intelligence analysis is the process by which the information collected about an opponent is used to answer tactical questions about current operations or to predict future behavior. (</a:t>
            </a:r>
            <a:r>
              <a:rPr lang="en-US" sz="2000" i="1" dirty="0"/>
              <a:t>RAND Corp. https://www.rand.org/topics/intelligence-analysis.html</a:t>
            </a:r>
            <a:r>
              <a:rPr lang="en-US" sz="2000" dirty="0"/>
              <a:t>)</a:t>
            </a:r>
            <a:endParaRPr lang="en-US" dirty="0"/>
          </a:p>
        </p:txBody>
      </p:sp>
    </p:spTree>
    <p:extLst>
      <p:ext uri="{BB962C8B-B14F-4D97-AF65-F5344CB8AC3E}">
        <p14:creationId xmlns:p14="http://schemas.microsoft.com/office/powerpoint/2010/main" val="254006272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Should a manager reprimand an employee who visited a blocked website?</a:t>
            </a:r>
          </a:p>
        </p:txBody>
      </p:sp>
      <p:sp>
        <p:nvSpPr>
          <p:cNvPr id="3" name="Content Placeholder 2"/>
          <p:cNvSpPr>
            <a:spLocks noGrp="1"/>
          </p:cNvSpPr>
          <p:nvPr>
            <p:ph idx="1"/>
          </p:nvPr>
        </p:nvSpPr>
        <p:spPr/>
        <p:txBody>
          <a:bodyPr/>
          <a:lstStyle/>
          <a:p>
            <a:pPr marL="457200" indent="-457200">
              <a:buFont typeface="+mj-lt"/>
              <a:buAutoNum type="arabicPeriod"/>
            </a:pPr>
            <a:r>
              <a:rPr lang="en-US" sz="2400" dirty="0"/>
              <a:t>The website was registered in a foreign country.</a:t>
            </a:r>
          </a:p>
          <a:p>
            <a:pPr marL="457200" indent="-457200">
              <a:buFont typeface="+mj-lt"/>
              <a:buAutoNum type="arabicPeriod"/>
            </a:pPr>
            <a:r>
              <a:rPr lang="en-US" sz="2400" dirty="0"/>
              <a:t>The website’s default language was not English.</a:t>
            </a:r>
          </a:p>
          <a:p>
            <a:pPr marL="457200" indent="-457200">
              <a:buFont typeface="+mj-lt"/>
              <a:buAutoNum type="arabicPeriod"/>
            </a:pPr>
            <a:r>
              <a:rPr lang="en-US" sz="2400" dirty="0"/>
              <a:t>The website is categorized as unknown.</a:t>
            </a:r>
          </a:p>
          <a:p>
            <a:pPr marL="457200" indent="-457200">
              <a:buFont typeface="+mj-lt"/>
              <a:buAutoNum type="arabicPeriod"/>
            </a:pPr>
            <a:r>
              <a:rPr lang="en-US" sz="2400" dirty="0"/>
              <a:t>The employee was supposed to be taking care of patients.</a:t>
            </a:r>
          </a:p>
        </p:txBody>
      </p:sp>
    </p:spTree>
    <p:extLst>
      <p:ext uri="{BB962C8B-B14F-4D97-AF65-F5344CB8AC3E}">
        <p14:creationId xmlns:p14="http://schemas.microsoft.com/office/powerpoint/2010/main" val="15068957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 I need to take an umbrella tomorrow?</a:t>
            </a:r>
          </a:p>
        </p:txBody>
      </p:sp>
      <p:sp>
        <p:nvSpPr>
          <p:cNvPr id="3" name="Content Placeholder 2"/>
          <p:cNvSpPr>
            <a:spLocks noGrp="1"/>
          </p:cNvSpPr>
          <p:nvPr>
            <p:ph idx="1"/>
          </p:nvPr>
        </p:nvSpPr>
        <p:spPr/>
        <p:txBody>
          <a:bodyPr/>
          <a:lstStyle/>
          <a:p>
            <a:pPr marL="514350" indent="-514350">
              <a:buFont typeface="+mj-lt"/>
              <a:buAutoNum type="arabicPeriod"/>
            </a:pPr>
            <a:r>
              <a:rPr lang="en-US" sz="2400" dirty="0"/>
              <a:t>Tonight’s sky is red.</a:t>
            </a:r>
          </a:p>
          <a:p>
            <a:pPr marL="514350" indent="-514350">
              <a:buFont typeface="+mj-lt"/>
              <a:buAutoNum type="arabicPeriod"/>
            </a:pPr>
            <a:r>
              <a:rPr lang="en-US" sz="2400" dirty="0"/>
              <a:t>Leaves are upside down.</a:t>
            </a:r>
          </a:p>
          <a:p>
            <a:pPr marL="514350" indent="-514350">
              <a:buFont typeface="+mj-lt"/>
              <a:buAutoNum type="arabicPeriod"/>
            </a:pPr>
            <a:r>
              <a:rPr lang="en-US" sz="2400" dirty="0"/>
              <a:t>Farmers almanac states this month will be rainier than normal.</a:t>
            </a:r>
          </a:p>
          <a:p>
            <a:pPr marL="514350" indent="-514350">
              <a:buFont typeface="+mj-lt"/>
              <a:buAutoNum type="arabicPeriod"/>
            </a:pPr>
            <a:r>
              <a:rPr lang="en-US" sz="2400" dirty="0"/>
              <a:t>It is currently raining.</a:t>
            </a:r>
          </a:p>
          <a:p>
            <a:pPr marL="514350" indent="-514350">
              <a:buFont typeface="+mj-lt"/>
              <a:buAutoNum type="arabicPeriod"/>
            </a:pPr>
            <a:r>
              <a:rPr lang="en-US" sz="2400" dirty="0"/>
              <a:t>It rained on this day last year.</a:t>
            </a:r>
          </a:p>
          <a:p>
            <a:pPr marL="514350" indent="-514350">
              <a:buFont typeface="+mj-lt"/>
              <a:buAutoNum type="arabicPeriod"/>
            </a:pPr>
            <a:r>
              <a:rPr lang="en-US" sz="2400" dirty="0"/>
              <a:t>I only park in garages.</a:t>
            </a:r>
          </a:p>
        </p:txBody>
      </p:sp>
    </p:spTree>
    <p:extLst>
      <p:ext uri="{BB962C8B-B14F-4D97-AF65-F5344CB8AC3E}">
        <p14:creationId xmlns:p14="http://schemas.microsoft.com/office/powerpoint/2010/main" val="131521490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Should I click the link?</a:t>
            </a:r>
          </a:p>
        </p:txBody>
      </p:sp>
      <p:sp>
        <p:nvSpPr>
          <p:cNvPr id="3" name="Content Placeholder 2"/>
          <p:cNvSpPr>
            <a:spLocks noGrp="1"/>
          </p:cNvSpPr>
          <p:nvPr>
            <p:ph idx="1"/>
          </p:nvPr>
        </p:nvSpPr>
        <p:spPr/>
        <p:txBody>
          <a:bodyPr/>
          <a:lstStyle/>
          <a:p>
            <a:pPr marL="514350" indent="-514350">
              <a:buFont typeface="+mj-lt"/>
              <a:buAutoNum type="arabicPeriod"/>
            </a:pPr>
            <a:r>
              <a:rPr lang="en-US" sz="2400" dirty="0"/>
              <a:t>Sender is my grandmother.</a:t>
            </a:r>
          </a:p>
          <a:p>
            <a:pPr marL="514350" indent="-514350">
              <a:buFont typeface="+mj-lt"/>
              <a:buAutoNum type="arabicPeriod"/>
            </a:pPr>
            <a:r>
              <a:rPr lang="en-US" sz="2400" dirty="0"/>
              <a:t>Email appears to be a chain letter.</a:t>
            </a:r>
          </a:p>
          <a:p>
            <a:pPr marL="514350" indent="-514350">
              <a:buFont typeface="+mj-lt"/>
              <a:buAutoNum type="arabicPeriod"/>
            </a:pPr>
            <a:r>
              <a:rPr lang="en-US" sz="2400" dirty="0"/>
              <a:t>Mouse-over points to a </a:t>
            </a:r>
            <a:r>
              <a:rPr lang="en-US" sz="2400" dirty="0" err="1"/>
              <a:t>tinyurl</a:t>
            </a:r>
            <a:r>
              <a:rPr lang="en-US" sz="2400" dirty="0"/>
              <a:t>.</a:t>
            </a:r>
          </a:p>
          <a:p>
            <a:pPr marL="514350" indent="-514350">
              <a:buFont typeface="+mj-lt"/>
              <a:buAutoNum type="arabicPeriod"/>
            </a:pPr>
            <a:r>
              <a:rPr lang="en-US" sz="2400" dirty="0"/>
              <a:t>You know everyone else in the recipient group.</a:t>
            </a:r>
          </a:p>
        </p:txBody>
      </p:sp>
    </p:spTree>
    <p:extLst>
      <p:ext uri="{BB962C8B-B14F-4D97-AF65-F5344CB8AC3E}">
        <p14:creationId xmlns:p14="http://schemas.microsoft.com/office/powerpoint/2010/main" val="265767559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Should I buy a lottery ticket?</a:t>
            </a:r>
          </a:p>
        </p:txBody>
      </p:sp>
      <p:sp>
        <p:nvSpPr>
          <p:cNvPr id="3" name="Content Placeholder 2"/>
          <p:cNvSpPr>
            <a:spLocks noGrp="1"/>
          </p:cNvSpPr>
          <p:nvPr>
            <p:ph idx="1"/>
          </p:nvPr>
        </p:nvSpPr>
        <p:spPr/>
        <p:txBody>
          <a:bodyPr/>
          <a:lstStyle/>
          <a:p>
            <a:pPr marL="514350" indent="-514350">
              <a:buFont typeface="+mj-lt"/>
              <a:buAutoNum type="arabicPeriod"/>
            </a:pPr>
            <a:r>
              <a:rPr lang="en-US" sz="2400" dirty="0"/>
              <a:t>I found a penny heads up.</a:t>
            </a:r>
          </a:p>
          <a:p>
            <a:pPr marL="514350" indent="-514350">
              <a:buFont typeface="+mj-lt"/>
              <a:buAutoNum type="arabicPeriod"/>
            </a:pPr>
            <a:r>
              <a:rPr lang="en-US" sz="2400" dirty="0"/>
              <a:t>I have a few extra bucks.</a:t>
            </a:r>
          </a:p>
          <a:p>
            <a:pPr marL="514350" indent="-514350">
              <a:buFont typeface="+mj-lt"/>
              <a:buAutoNum type="arabicPeriod"/>
            </a:pPr>
            <a:r>
              <a:rPr lang="en-US" sz="2400" dirty="0"/>
              <a:t>I could play my lucky numbers.</a:t>
            </a:r>
          </a:p>
          <a:p>
            <a:pPr marL="514350" indent="-514350">
              <a:buFont typeface="+mj-lt"/>
              <a:buAutoNum type="arabicPeriod"/>
            </a:pPr>
            <a:r>
              <a:rPr lang="en-US" sz="2400" dirty="0"/>
              <a:t>I rigged the system.</a:t>
            </a:r>
          </a:p>
        </p:txBody>
      </p:sp>
    </p:spTree>
    <p:extLst>
      <p:ext uri="{BB962C8B-B14F-4D97-AF65-F5344CB8AC3E}">
        <p14:creationId xmlns:p14="http://schemas.microsoft.com/office/powerpoint/2010/main" val="191964456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Should I ignore this certificate warning?</a:t>
            </a:r>
          </a:p>
        </p:txBody>
      </p:sp>
      <p:sp>
        <p:nvSpPr>
          <p:cNvPr id="3" name="Content Placeholder 2"/>
          <p:cNvSpPr>
            <a:spLocks noGrp="1"/>
          </p:cNvSpPr>
          <p:nvPr>
            <p:ph idx="1"/>
          </p:nvPr>
        </p:nvSpPr>
        <p:spPr/>
        <p:txBody>
          <a:bodyPr/>
          <a:lstStyle/>
          <a:p>
            <a:pPr marL="457200" indent="-457200">
              <a:buFont typeface="+mj-lt"/>
              <a:buAutoNum type="arabicPeriod"/>
            </a:pPr>
            <a:r>
              <a:rPr lang="en-US" sz="2400" dirty="0"/>
              <a:t>It occurs on a page on our work domain.</a:t>
            </a:r>
          </a:p>
          <a:p>
            <a:pPr marL="457200" indent="-457200">
              <a:buFont typeface="+mj-lt"/>
              <a:buAutoNum type="arabicPeriod"/>
            </a:pPr>
            <a:r>
              <a:rPr lang="en-US" sz="2400" dirty="0"/>
              <a:t>It is a self-signed certificate warning.</a:t>
            </a:r>
          </a:p>
          <a:p>
            <a:pPr marL="457200" indent="-457200">
              <a:buFont typeface="+mj-lt"/>
              <a:buAutoNum type="arabicPeriod"/>
            </a:pPr>
            <a:r>
              <a:rPr lang="en-US" sz="2400" dirty="0"/>
              <a:t>It uses RC4.</a:t>
            </a:r>
          </a:p>
          <a:p>
            <a:pPr marL="457200" indent="-457200">
              <a:buFont typeface="+mj-lt"/>
              <a:buAutoNum type="arabicPeriod"/>
            </a:pPr>
            <a:r>
              <a:rPr lang="en-US" sz="2400" dirty="0"/>
              <a:t>The webpage was not blocked by the web proxy. </a:t>
            </a:r>
          </a:p>
        </p:txBody>
      </p:sp>
    </p:spTree>
    <p:extLst>
      <p:ext uri="{BB962C8B-B14F-4D97-AF65-F5344CB8AC3E}">
        <p14:creationId xmlns:p14="http://schemas.microsoft.com/office/powerpoint/2010/main" val="314458854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Summary: Gathering Data</a:t>
            </a:r>
            <a:endParaRPr lang="en-US" dirty="0"/>
          </a:p>
        </p:txBody>
      </p:sp>
      <p:sp>
        <p:nvSpPr>
          <p:cNvPr id="3" name="Content Placeholder 2"/>
          <p:cNvSpPr>
            <a:spLocks noGrp="1"/>
          </p:cNvSpPr>
          <p:nvPr>
            <p:ph idx="1"/>
          </p:nvPr>
        </p:nvSpPr>
        <p:spPr/>
        <p:txBody>
          <a:bodyPr/>
          <a:lstStyle/>
          <a:p>
            <a:pPr>
              <a:spcBef>
                <a:spcPts val="1800"/>
              </a:spcBef>
            </a:pPr>
            <a:r>
              <a:rPr lang="en-US" dirty="0"/>
              <a:t>Look for a variety of available data.</a:t>
            </a:r>
          </a:p>
          <a:p>
            <a:pPr>
              <a:spcBef>
                <a:spcPts val="1800"/>
              </a:spcBef>
            </a:pPr>
            <a:r>
              <a:rPr lang="en-US" dirty="0"/>
              <a:t>Watch out for collection artifacts.</a:t>
            </a:r>
          </a:p>
          <a:p>
            <a:pPr>
              <a:spcBef>
                <a:spcPts val="1800"/>
              </a:spcBef>
            </a:pPr>
            <a:r>
              <a:rPr lang="en-US" dirty="0"/>
              <a:t>More is not always better.</a:t>
            </a:r>
          </a:p>
        </p:txBody>
      </p:sp>
    </p:spTree>
    <p:extLst>
      <p:ext uri="{BB962C8B-B14F-4D97-AF65-F5344CB8AC3E}">
        <p14:creationId xmlns:p14="http://schemas.microsoft.com/office/powerpoint/2010/main" val="403162332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6"/>
          <p:cNvSpPr>
            <a:spLocks noGrp="1" noChangeArrowheads="1"/>
          </p:cNvSpPr>
          <p:nvPr>
            <p:ph type="title"/>
          </p:nvPr>
        </p:nvSpPr>
        <p:spPr>
          <a:xfrm>
            <a:off x="381001" y="1989574"/>
            <a:ext cx="5524499" cy="1084132"/>
          </a:xfrm>
        </p:spPr>
        <p:txBody>
          <a:bodyPr/>
          <a:lstStyle/>
          <a:p>
            <a:pPr>
              <a:tabLst>
                <a:tab pos="341313" algn="l"/>
              </a:tabLst>
            </a:pPr>
            <a:r>
              <a:rPr lang="en-US" altLang="en-US" dirty="0"/>
              <a:t>Thinking Like An Analyst:</a:t>
            </a:r>
            <a:br>
              <a:rPr lang="en-US" altLang="en-US" dirty="0"/>
            </a:br>
            <a:r>
              <a:rPr lang="en-US" altLang="en-US" dirty="0"/>
              <a:t>	Microanalysis</a:t>
            </a:r>
          </a:p>
        </p:txBody>
      </p:sp>
      <p:sp>
        <p:nvSpPr>
          <p:cNvPr id="4" name="Text Placeholder 3"/>
          <p:cNvSpPr>
            <a:spLocks noGrp="1"/>
          </p:cNvSpPr>
          <p:nvPr>
            <p:ph type="body" sz="quarter" idx="10"/>
          </p:nvPr>
        </p:nvSpPr>
        <p:spPr>
          <a:xfrm>
            <a:off x="974690" y="3195375"/>
            <a:ext cx="4930810" cy="1708220"/>
          </a:xfrm>
        </p:spPr>
        <p:txBody>
          <a:bodyPr/>
          <a:lstStyle/>
          <a:p>
            <a:r>
              <a:rPr lang="en-US" dirty="0"/>
              <a:t>What is Microanalysis?</a:t>
            </a:r>
          </a:p>
          <a:p>
            <a:r>
              <a:rPr lang="en-US" dirty="0"/>
              <a:t>Common methods</a:t>
            </a:r>
          </a:p>
          <a:p>
            <a:r>
              <a:rPr lang="en-US" dirty="0"/>
              <a:t>Satisfactory vs. Sufficient</a:t>
            </a:r>
          </a:p>
          <a:p>
            <a:r>
              <a:rPr lang="en-US" dirty="0"/>
              <a:t>Confirmation and conservatism biases</a:t>
            </a:r>
          </a:p>
        </p:txBody>
      </p:sp>
    </p:spTree>
    <p:extLst>
      <p:ext uri="{BB962C8B-B14F-4D97-AF65-F5344CB8AC3E}">
        <p14:creationId xmlns:p14="http://schemas.microsoft.com/office/powerpoint/2010/main" val="295548548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Analysis Framework – </a:t>
            </a:r>
            <a:r>
              <a:rPr lang="en-US" altLang="en-US" dirty="0"/>
              <a:t>Microanalysis</a:t>
            </a:r>
            <a:endParaRPr lang="en-US" dirty="0"/>
          </a:p>
        </p:txBody>
      </p:sp>
      <p:pic>
        <p:nvPicPr>
          <p:cNvPr id="8" name="Content Placeholder 7"/>
          <p:cNvPicPr>
            <a:picLocks noGrp="1" noChangeAspect="1"/>
          </p:cNvPicPr>
          <p:nvPr>
            <p:ph idx="1"/>
          </p:nvPr>
        </p:nvPicPr>
        <p:blipFill>
          <a:blip r:embed="rId3"/>
          <a:stretch>
            <a:fillRect/>
          </a:stretch>
        </p:blipFill>
        <p:spPr>
          <a:xfrm>
            <a:off x="381000" y="1107046"/>
            <a:ext cx="4889004" cy="4867275"/>
          </a:xfrm>
          <a:prstGeom prst="rect">
            <a:avLst/>
          </a:prstGeom>
        </p:spPr>
      </p:pic>
      <p:sp>
        <p:nvSpPr>
          <p:cNvPr id="5" name="Rectangular Callout 4"/>
          <p:cNvSpPr/>
          <p:nvPr/>
        </p:nvSpPr>
        <p:spPr>
          <a:xfrm>
            <a:off x="5178287" y="3866322"/>
            <a:ext cx="3578087" cy="1346877"/>
          </a:xfrm>
          <a:prstGeom prst="wedgeRectCallout">
            <a:avLst>
              <a:gd name="adj1" fmla="val -76690"/>
              <a:gd name="adj2" fmla="val 46162"/>
            </a:avLst>
          </a:prstGeom>
        </p:spPr>
        <p:style>
          <a:lnRef idx="2">
            <a:schemeClr val="accent1"/>
          </a:lnRef>
          <a:fillRef idx="1">
            <a:schemeClr val="lt1"/>
          </a:fillRef>
          <a:effectRef idx="0">
            <a:schemeClr val="accent1"/>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pPr algn="ctr"/>
            <a:r>
              <a:rPr lang="en-US" sz="1600" dirty="0">
                <a:latin typeface="Arial" panose="020B0604020202020204" pitchFamily="34" charset="0"/>
                <a:ea typeface="Calibri" panose="020F0502020204030204" pitchFamily="34" charset="0"/>
                <a:cs typeface="Arial" panose="020B0604020202020204" pitchFamily="34" charset="0"/>
              </a:rPr>
              <a:t>‘what’ and ‘how’ questions: what is happening to the network and how is it being done?”</a:t>
            </a:r>
          </a:p>
          <a:p>
            <a:pPr algn="ctr"/>
            <a:r>
              <a:rPr lang="en-US" sz="1600" dirty="0">
                <a:latin typeface="Arial" panose="020B0604020202020204" pitchFamily="34" charset="0"/>
                <a:ea typeface="Calibri" panose="020F0502020204030204" pitchFamily="34" charset="0"/>
                <a:cs typeface="Arial" panose="020B0604020202020204" pitchFamily="34" charset="0"/>
              </a:rPr>
              <a:t>Using intrinsic data to help answer the question(s)</a:t>
            </a:r>
          </a:p>
        </p:txBody>
      </p:sp>
    </p:spTree>
    <p:extLst>
      <p:ext uri="{BB962C8B-B14F-4D97-AF65-F5344CB8AC3E}">
        <p14:creationId xmlns:p14="http://schemas.microsoft.com/office/powerpoint/2010/main" val="191791873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What is microanalysis?</a:t>
            </a:r>
            <a:endParaRPr lang="en-US" dirty="0"/>
          </a:p>
        </p:txBody>
      </p:sp>
      <p:sp>
        <p:nvSpPr>
          <p:cNvPr id="5" name="Content Placeholder 4"/>
          <p:cNvSpPr>
            <a:spLocks noGrp="1"/>
          </p:cNvSpPr>
          <p:nvPr>
            <p:ph idx="1"/>
          </p:nvPr>
        </p:nvSpPr>
        <p:spPr/>
        <p:txBody>
          <a:bodyPr/>
          <a:lstStyle/>
          <a:p>
            <a:r>
              <a:rPr lang="en-US" dirty="0"/>
              <a:t>The process of trying to figure out what occurred and how it happened</a:t>
            </a:r>
          </a:p>
          <a:p>
            <a:pPr lvl="1"/>
            <a:r>
              <a:rPr lang="en-US" dirty="0"/>
              <a:t>Or, if something occurred at all</a:t>
            </a:r>
          </a:p>
          <a:p>
            <a:endParaRPr lang="en-US" dirty="0"/>
          </a:p>
        </p:txBody>
      </p:sp>
      <p:graphicFrame>
        <p:nvGraphicFramePr>
          <p:cNvPr id="2" name="Table 1"/>
          <p:cNvGraphicFramePr>
            <a:graphicFrameLocks noGrp="1"/>
          </p:cNvGraphicFramePr>
          <p:nvPr>
            <p:extLst>
              <p:ext uri="{D42A27DB-BD31-4B8C-83A1-F6EECF244321}">
                <p14:modId xmlns:p14="http://schemas.microsoft.com/office/powerpoint/2010/main" val="2282360462"/>
              </p:ext>
            </p:extLst>
          </p:nvPr>
        </p:nvGraphicFramePr>
        <p:xfrm>
          <a:off x="493206" y="2629319"/>
          <a:ext cx="7660194" cy="2515437"/>
        </p:xfrm>
        <a:graphic>
          <a:graphicData uri="http://schemas.openxmlformats.org/drawingml/2006/table">
            <a:tbl>
              <a:tblPr firstRow="1" bandRow="1">
                <a:tableStyleId>{B301B821-A1FF-4177-AEE7-76D212191A09}</a:tableStyleId>
              </a:tblPr>
              <a:tblGrid>
                <a:gridCol w="3697392">
                  <a:extLst>
                    <a:ext uri="{9D8B030D-6E8A-4147-A177-3AD203B41FA5}">
                      <a16:colId xmlns:a16="http://schemas.microsoft.com/office/drawing/2014/main" xmlns="" val="20000"/>
                    </a:ext>
                  </a:extLst>
                </a:gridCol>
                <a:gridCol w="3962802">
                  <a:extLst>
                    <a:ext uri="{9D8B030D-6E8A-4147-A177-3AD203B41FA5}">
                      <a16:colId xmlns:a16="http://schemas.microsoft.com/office/drawing/2014/main" xmlns="" val="20001"/>
                    </a:ext>
                  </a:extLst>
                </a:gridCol>
              </a:tblGrid>
              <a:tr h="471756">
                <a:tc>
                  <a:txBody>
                    <a:bodyPr/>
                    <a:lstStyle/>
                    <a:p>
                      <a:r>
                        <a:rPr lang="en-US" sz="2000" dirty="0"/>
                        <a:t>Example scenario</a:t>
                      </a:r>
                    </a:p>
                  </a:txBody>
                  <a:tcPr marL="68580" marR="68580" marT="34290" marB="34290">
                    <a:lnR w="12700" cap="flat" cmpd="sng" algn="ctr">
                      <a:solidFill>
                        <a:srgbClr val="00568E"/>
                      </a:solidFill>
                      <a:prstDash val="solid"/>
                      <a:round/>
                      <a:headEnd type="none" w="med" len="med"/>
                      <a:tailEnd type="none" w="med" len="med"/>
                    </a:lnR>
                  </a:tcPr>
                </a:tc>
                <a:tc>
                  <a:txBody>
                    <a:bodyPr/>
                    <a:lstStyle/>
                    <a:p>
                      <a:r>
                        <a:rPr lang="en-US" sz="2000" dirty="0"/>
                        <a:t>What needs to be determined</a:t>
                      </a:r>
                    </a:p>
                  </a:txBody>
                  <a:tcPr marL="68580" marR="68580" marT="34290" marB="34290">
                    <a:lnL w="12700" cap="flat" cmpd="sng" algn="ctr">
                      <a:solidFill>
                        <a:srgbClr val="00568E"/>
                      </a:solidFill>
                      <a:prstDash val="solid"/>
                      <a:round/>
                      <a:headEnd type="none" w="med" len="med"/>
                      <a:tailEnd type="none" w="med" len="med"/>
                    </a:lnL>
                  </a:tcPr>
                </a:tc>
                <a:extLst>
                  <a:ext uri="{0D108BD9-81ED-4DB2-BD59-A6C34878D82A}">
                    <a16:rowId xmlns:a16="http://schemas.microsoft.com/office/drawing/2014/main" xmlns="" val="10000"/>
                  </a:ext>
                </a:extLst>
              </a:tr>
              <a:tr h="1029289">
                <a:tc>
                  <a:txBody>
                    <a:bodyPr/>
                    <a:lstStyle/>
                    <a:p>
                      <a:r>
                        <a:rPr lang="en-US" sz="2000" dirty="0"/>
                        <a:t>Alert about use of privileged</a:t>
                      </a:r>
                      <a:r>
                        <a:rPr lang="en-US" sz="2000" baseline="0" dirty="0"/>
                        <a:t> account on a sensitive server</a:t>
                      </a:r>
                      <a:endParaRPr lang="en-US" sz="2000" dirty="0">
                        <a:solidFill>
                          <a:schemeClr val="bg1"/>
                        </a:solidFill>
                      </a:endParaRPr>
                    </a:p>
                  </a:txBody>
                  <a:tcPr marL="68580" marR="68580" marT="34290" marB="34290">
                    <a:lnR w="12700" cap="flat" cmpd="sng" algn="ctr">
                      <a:solidFill>
                        <a:srgbClr val="00568E"/>
                      </a:solidFill>
                      <a:prstDash val="solid"/>
                      <a:round/>
                      <a:headEnd type="none" w="med" len="med"/>
                      <a:tailEnd type="none" w="med" len="med"/>
                    </a:lnR>
                  </a:tcPr>
                </a:tc>
                <a:tc>
                  <a:txBody>
                    <a:bodyPr/>
                    <a:lstStyle/>
                    <a:p>
                      <a:r>
                        <a:rPr lang="en-US" sz="2000" dirty="0"/>
                        <a:t>Was the use authorized?</a:t>
                      </a:r>
                      <a:br>
                        <a:rPr lang="en-US" sz="2000" dirty="0"/>
                      </a:br>
                      <a:r>
                        <a:rPr lang="en-US" sz="2000" dirty="0"/>
                        <a:t>If not, what did the user do?</a:t>
                      </a:r>
                      <a:br>
                        <a:rPr lang="en-US" sz="2000" dirty="0"/>
                      </a:br>
                      <a:r>
                        <a:rPr lang="en-US" sz="2000" dirty="0"/>
                        <a:t>How did the account get access?</a:t>
                      </a:r>
                      <a:endParaRPr lang="en-US" sz="2000" dirty="0">
                        <a:solidFill>
                          <a:schemeClr val="bg1"/>
                        </a:solidFill>
                      </a:endParaRPr>
                    </a:p>
                  </a:txBody>
                  <a:tcPr marL="68580" marR="68580" marT="34290" marB="34290">
                    <a:lnL w="12700" cap="flat" cmpd="sng" algn="ctr">
                      <a:solidFill>
                        <a:srgbClr val="00568E"/>
                      </a:solidFill>
                      <a:prstDash val="solid"/>
                      <a:round/>
                      <a:headEnd type="none" w="med" len="med"/>
                      <a:tailEnd type="none" w="med" len="med"/>
                    </a:lnL>
                  </a:tcPr>
                </a:tc>
                <a:extLst>
                  <a:ext uri="{0D108BD9-81ED-4DB2-BD59-A6C34878D82A}">
                    <a16:rowId xmlns:a16="http://schemas.microsoft.com/office/drawing/2014/main" xmlns="" val="10001"/>
                  </a:ext>
                </a:extLst>
              </a:tr>
              <a:tr h="101439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Email submitted to abuse mail box</a:t>
                      </a:r>
                      <a:endParaRPr lang="en-US" sz="2000" dirty="0">
                        <a:solidFill>
                          <a:schemeClr val="bg1"/>
                        </a:solidFill>
                      </a:endParaRPr>
                    </a:p>
                  </a:txBody>
                  <a:tcPr marL="68580" marR="68580" marT="34290" marB="34290">
                    <a:lnR w="12700" cap="flat" cmpd="sng" algn="ctr">
                      <a:solidFill>
                        <a:srgbClr val="00568E"/>
                      </a:solidFill>
                      <a:prstDash val="solid"/>
                      <a:round/>
                      <a:headEnd type="none" w="med" len="med"/>
                      <a:tailEnd type="none" w="med" len="med"/>
                    </a:lnR>
                  </a:tcPr>
                </a:tc>
                <a:tc>
                  <a:txBody>
                    <a:bodyPr/>
                    <a:lstStyle/>
                    <a:p>
                      <a:r>
                        <a:rPr lang="en-US" sz="2000" dirty="0"/>
                        <a:t>Did the email result in infection for</a:t>
                      </a:r>
                      <a:r>
                        <a:rPr lang="en-US" sz="2000" baseline="0" dirty="0"/>
                        <a:t> the submitter or any other recipient?</a:t>
                      </a:r>
                      <a:endParaRPr lang="en-US" sz="2000" dirty="0">
                        <a:solidFill>
                          <a:schemeClr val="bg1"/>
                        </a:solidFill>
                      </a:endParaRPr>
                    </a:p>
                  </a:txBody>
                  <a:tcPr marL="68580" marR="68580" marT="34290" marB="34290">
                    <a:lnL w="12700" cap="flat" cmpd="sng" algn="ctr">
                      <a:solidFill>
                        <a:srgbClr val="00568E"/>
                      </a:solidFill>
                      <a:prstDash val="solid"/>
                      <a:round/>
                      <a:headEnd type="none" w="med" len="med"/>
                      <a:tailEnd type="none" w="med" len="med"/>
                    </a:lnL>
                  </a:tcPr>
                </a:tc>
                <a:extLst>
                  <a:ext uri="{0D108BD9-81ED-4DB2-BD59-A6C34878D82A}">
                    <a16:rowId xmlns:a16="http://schemas.microsoft.com/office/drawing/2014/main" xmlns="" val="10002"/>
                  </a:ext>
                </a:extLst>
              </a:tr>
            </a:tbl>
          </a:graphicData>
        </a:graphic>
      </p:graphicFrame>
    </p:spTree>
    <p:extLst>
      <p:ext uri="{BB962C8B-B14F-4D97-AF65-F5344CB8AC3E}">
        <p14:creationId xmlns:p14="http://schemas.microsoft.com/office/powerpoint/2010/main" val="89862674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Common Microanalysis Techniques</a:t>
            </a:r>
            <a:endParaRPr lang="en-US" dirty="0"/>
          </a:p>
        </p:txBody>
      </p:sp>
      <p:sp>
        <p:nvSpPr>
          <p:cNvPr id="3" name="Content Placeholder 2"/>
          <p:cNvSpPr>
            <a:spLocks noGrp="1"/>
          </p:cNvSpPr>
          <p:nvPr>
            <p:ph idx="1"/>
          </p:nvPr>
        </p:nvSpPr>
        <p:spPr/>
        <p:txBody>
          <a:bodyPr/>
          <a:lstStyle/>
          <a:p>
            <a:r>
              <a:rPr lang="en-US"/>
              <a:t>Direct investigation</a:t>
            </a:r>
          </a:p>
          <a:p>
            <a:pPr lvl="1"/>
            <a:r>
              <a:rPr lang="en-US"/>
              <a:t>looking at an asset or various logs to find direct evidence</a:t>
            </a:r>
          </a:p>
          <a:p>
            <a:r>
              <a:rPr lang="en-US"/>
              <a:t>Computational analysis</a:t>
            </a:r>
          </a:p>
          <a:p>
            <a:pPr lvl="1"/>
            <a:r>
              <a:rPr lang="en-US"/>
              <a:t>using statistics and other computational methods to find anomalies or patterns as evidence</a:t>
            </a:r>
            <a:endParaRPr lang="en-US" dirty="0"/>
          </a:p>
        </p:txBody>
      </p:sp>
    </p:spTree>
    <p:extLst>
      <p:ext uri="{BB962C8B-B14F-4D97-AF65-F5344CB8AC3E}">
        <p14:creationId xmlns:p14="http://schemas.microsoft.com/office/powerpoint/2010/main" val="13863651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analysis? </a:t>
            </a:r>
            <a:br>
              <a:rPr lang="en-US" dirty="0"/>
            </a:br>
            <a:r>
              <a:rPr lang="en-US" dirty="0"/>
              <a:t>More Generally</a:t>
            </a:r>
          </a:p>
        </p:txBody>
      </p:sp>
      <p:sp>
        <p:nvSpPr>
          <p:cNvPr id="3" name="Content Placeholder 2"/>
          <p:cNvSpPr>
            <a:spLocks noGrp="1"/>
          </p:cNvSpPr>
          <p:nvPr>
            <p:ph idx="1"/>
          </p:nvPr>
        </p:nvSpPr>
        <p:spPr>
          <a:xfrm>
            <a:off x="381001" y="1356527"/>
            <a:ext cx="3095729" cy="2552282"/>
          </a:xfrm>
          <a:solidFill>
            <a:schemeClr val="accent4">
              <a:lumMod val="20000"/>
              <a:lumOff val="80000"/>
            </a:schemeClr>
          </a:solidFill>
          <a:ln>
            <a:solidFill>
              <a:schemeClr val="tx1"/>
            </a:solidFill>
          </a:ln>
        </p:spPr>
        <p:txBody>
          <a:bodyPr lIns="91440" tIns="91440" bIns="91440"/>
          <a:lstStyle/>
          <a:p>
            <a:r>
              <a:rPr lang="en-US" dirty="0"/>
              <a:t>The process of using data, context, analytical techniques and critical thinking skills to answer a question or test a hypothesis and make the results usable.</a:t>
            </a:r>
          </a:p>
        </p:txBody>
      </p:sp>
      <p:pic>
        <p:nvPicPr>
          <p:cNvPr id="6" name="Picture 5"/>
          <p:cNvPicPr>
            <a:picLocks noChangeAspect="1"/>
          </p:cNvPicPr>
          <p:nvPr/>
        </p:nvPicPr>
        <p:blipFill>
          <a:blip r:embed="rId3"/>
          <a:stretch>
            <a:fillRect/>
          </a:stretch>
        </p:blipFill>
        <p:spPr>
          <a:xfrm>
            <a:off x="3564228" y="822960"/>
            <a:ext cx="5449143" cy="5424925"/>
          </a:xfrm>
          <a:prstGeom prst="rect">
            <a:avLst/>
          </a:prstGeom>
        </p:spPr>
      </p:pic>
    </p:spTree>
    <p:extLst>
      <p:ext uri="{BB962C8B-B14F-4D97-AF65-F5344CB8AC3E}">
        <p14:creationId xmlns:p14="http://schemas.microsoft.com/office/powerpoint/2010/main" val="393006553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Direct Investigation</a:t>
            </a:r>
          </a:p>
        </p:txBody>
      </p:sp>
      <p:sp>
        <p:nvSpPr>
          <p:cNvPr id="3" name="Content Placeholder 2"/>
          <p:cNvSpPr>
            <a:spLocks noGrp="1"/>
          </p:cNvSpPr>
          <p:nvPr>
            <p:ph idx="1"/>
          </p:nvPr>
        </p:nvSpPr>
        <p:spPr/>
        <p:txBody>
          <a:bodyPr/>
          <a:lstStyle/>
          <a:p>
            <a:r>
              <a:rPr lang="en-US" dirty="0"/>
              <a:t>In the cyber realm, direct investigation may involve</a:t>
            </a:r>
          </a:p>
          <a:p>
            <a:pPr lvl="1"/>
            <a:r>
              <a:rPr lang="en-US" dirty="0"/>
              <a:t>checking device security or application logs</a:t>
            </a:r>
          </a:p>
          <a:p>
            <a:pPr lvl="2"/>
            <a:r>
              <a:rPr lang="en-US" dirty="0"/>
              <a:t>web proxy/firewall</a:t>
            </a:r>
          </a:p>
          <a:p>
            <a:pPr lvl="2"/>
            <a:r>
              <a:rPr lang="en-US" dirty="0"/>
              <a:t>server/PC</a:t>
            </a:r>
          </a:p>
          <a:p>
            <a:pPr lvl="1"/>
            <a:r>
              <a:rPr lang="en-US" dirty="0"/>
              <a:t>looking through network traffic capture</a:t>
            </a:r>
          </a:p>
          <a:p>
            <a:pPr lvl="2"/>
            <a:r>
              <a:rPr lang="en-US" dirty="0"/>
              <a:t>network flow</a:t>
            </a:r>
          </a:p>
          <a:p>
            <a:pPr lvl="2"/>
            <a:r>
              <a:rPr lang="en-US" dirty="0"/>
              <a:t>full packet capture</a:t>
            </a:r>
          </a:p>
          <a:p>
            <a:pPr lvl="1"/>
            <a:r>
              <a:rPr lang="en-US" dirty="0"/>
              <a:t>examining files</a:t>
            </a:r>
          </a:p>
          <a:p>
            <a:pPr lvl="1"/>
            <a:r>
              <a:rPr lang="en-US" dirty="0"/>
              <a:t>forensic analysis of a device</a:t>
            </a:r>
          </a:p>
          <a:p>
            <a:pPr lvl="1"/>
            <a:r>
              <a:rPr lang="en-US" dirty="0"/>
              <a:t>talking to end users or administrators</a:t>
            </a:r>
          </a:p>
        </p:txBody>
      </p:sp>
    </p:spTree>
    <p:extLst>
      <p:ext uri="{BB962C8B-B14F-4D97-AF65-F5344CB8AC3E}">
        <p14:creationId xmlns:p14="http://schemas.microsoft.com/office/powerpoint/2010/main" val="384489990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Computational Methods</a:t>
            </a:r>
            <a:endParaRPr lang="en-US" dirty="0"/>
          </a:p>
        </p:txBody>
      </p:sp>
      <p:sp>
        <p:nvSpPr>
          <p:cNvPr id="3" name="Content Placeholder 2"/>
          <p:cNvSpPr>
            <a:spLocks noGrp="1"/>
          </p:cNvSpPr>
          <p:nvPr>
            <p:ph idx="1"/>
          </p:nvPr>
        </p:nvSpPr>
        <p:spPr/>
        <p:txBody>
          <a:bodyPr/>
          <a:lstStyle/>
          <a:p>
            <a:r>
              <a:rPr lang="en-US" dirty="0"/>
              <a:t>Types of computational methods</a:t>
            </a:r>
          </a:p>
          <a:p>
            <a:pPr lvl="1"/>
            <a:r>
              <a:rPr lang="en-US" dirty="0"/>
              <a:t>statistical</a:t>
            </a:r>
          </a:p>
          <a:p>
            <a:pPr lvl="2"/>
            <a:r>
              <a:rPr lang="en-US" dirty="0"/>
              <a:t>using statistics to gain insight from data</a:t>
            </a:r>
          </a:p>
          <a:p>
            <a:pPr lvl="1"/>
            <a:r>
              <a:rPr lang="en-US" dirty="0"/>
              <a:t>machine learning</a:t>
            </a:r>
          </a:p>
          <a:p>
            <a:pPr lvl="2"/>
            <a:r>
              <a:rPr lang="en-US" dirty="0"/>
              <a:t>transforming or analyzing the data to find something you didn't know before</a:t>
            </a:r>
          </a:p>
          <a:p>
            <a:pPr lvl="1"/>
            <a:r>
              <a:rPr lang="en-US" dirty="0"/>
              <a:t>data mining</a:t>
            </a:r>
          </a:p>
          <a:p>
            <a:pPr lvl="2"/>
            <a:r>
              <a:rPr lang="en-US" dirty="0"/>
              <a:t>extracting something you know is there from a large dataset</a:t>
            </a:r>
          </a:p>
          <a:p>
            <a:r>
              <a:rPr lang="en-US" dirty="0"/>
              <a:t>Methods and concepts have varying levels of complexity</a:t>
            </a:r>
          </a:p>
          <a:p>
            <a:pPr lvl="1"/>
            <a:r>
              <a:rPr lang="en-US" dirty="0"/>
              <a:t>means, normal distributions, standard deviations</a:t>
            </a:r>
          </a:p>
          <a:p>
            <a:pPr lvl="1"/>
            <a:r>
              <a:rPr lang="en-US" dirty="0"/>
              <a:t>clustering</a:t>
            </a:r>
          </a:p>
          <a:p>
            <a:pPr lvl="1"/>
            <a:r>
              <a:rPr lang="en-US" dirty="0"/>
              <a:t>trend analysis</a:t>
            </a:r>
          </a:p>
        </p:txBody>
      </p:sp>
    </p:spTree>
    <p:extLst>
      <p:ext uri="{BB962C8B-B14F-4D97-AF65-F5344CB8AC3E}">
        <p14:creationId xmlns:p14="http://schemas.microsoft.com/office/powerpoint/2010/main" val="136544043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6"/>
          <p:cNvSpPr>
            <a:spLocks noGrp="1" noChangeArrowheads="1"/>
          </p:cNvSpPr>
          <p:nvPr>
            <p:ph type="title"/>
          </p:nvPr>
        </p:nvSpPr>
        <p:spPr>
          <a:xfrm>
            <a:off x="381001" y="1989574"/>
            <a:ext cx="5946227" cy="1084132"/>
          </a:xfrm>
        </p:spPr>
        <p:txBody>
          <a:bodyPr/>
          <a:lstStyle/>
          <a:p>
            <a:pPr>
              <a:tabLst>
                <a:tab pos="341313" algn="l"/>
              </a:tabLst>
            </a:pPr>
            <a:r>
              <a:rPr lang="en-US" altLang="en-US" dirty="0" smtClean="0"/>
              <a:t>Statistics and Anomaly detection</a:t>
            </a:r>
            <a:endParaRPr lang="en-US" altLang="en-US" dirty="0"/>
          </a:p>
        </p:txBody>
      </p:sp>
      <p:sp>
        <p:nvSpPr>
          <p:cNvPr id="4" name="Text Placeholder 3"/>
          <p:cNvSpPr>
            <a:spLocks noGrp="1"/>
          </p:cNvSpPr>
          <p:nvPr>
            <p:ph type="body" sz="quarter" idx="10"/>
          </p:nvPr>
        </p:nvSpPr>
        <p:spPr>
          <a:xfrm>
            <a:off x="974690" y="3195375"/>
            <a:ext cx="4930810" cy="1708220"/>
          </a:xfrm>
        </p:spPr>
        <p:txBody>
          <a:bodyPr/>
          <a:lstStyle/>
          <a:p>
            <a:endParaRPr lang="en-US" dirty="0"/>
          </a:p>
        </p:txBody>
      </p:sp>
    </p:spTree>
    <p:extLst>
      <p:ext uri="{BB962C8B-B14F-4D97-AF65-F5344CB8AC3E}">
        <p14:creationId xmlns:p14="http://schemas.microsoft.com/office/powerpoint/2010/main" val="40839143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Mean</a:t>
            </a:r>
            <a:endParaRPr lang="en-US" dirty="0"/>
          </a:p>
        </p:txBody>
      </p:sp>
      <p:sp>
        <p:nvSpPr>
          <p:cNvPr id="7" name="Content Placeholder 2"/>
          <p:cNvSpPr>
            <a:spLocks noGrp="1"/>
          </p:cNvSpPr>
          <p:nvPr>
            <p:ph idx="1"/>
          </p:nvPr>
        </p:nvSpPr>
        <p:spPr>
          <a:xfrm>
            <a:off x="401933" y="1081757"/>
            <a:ext cx="8320035" cy="5014243"/>
          </a:xfrm>
        </p:spPr>
        <p:txBody>
          <a:bodyPr/>
          <a:lstStyle/>
          <a:p>
            <a:r>
              <a:rPr lang="en-US" dirty="0" smtClean="0"/>
              <a:t>Simple average</a:t>
            </a:r>
          </a:p>
          <a:p>
            <a:pPr marL="457200" indent="-457200">
              <a:buFont typeface="+mj-lt"/>
              <a:buAutoNum type="arabicPeriod"/>
            </a:pPr>
            <a:r>
              <a:rPr lang="en-US" dirty="0" smtClean="0"/>
              <a:t>Add up the items.</a:t>
            </a:r>
          </a:p>
          <a:p>
            <a:pPr marL="457200" indent="-457200">
              <a:buFont typeface="+mj-lt"/>
              <a:buAutoNum type="arabicPeriod"/>
            </a:pPr>
            <a:r>
              <a:rPr lang="en-US" dirty="0" smtClean="0"/>
              <a:t>Divide the result by </a:t>
            </a:r>
            <a:br>
              <a:rPr lang="en-US" dirty="0" smtClean="0"/>
            </a:br>
            <a:r>
              <a:rPr lang="en-US" dirty="0" smtClean="0"/>
              <a:t>the number of items.</a:t>
            </a:r>
          </a:p>
          <a:p>
            <a:endParaRPr lang="en-US" dirty="0" smtClean="0"/>
          </a:p>
          <a:p>
            <a:endParaRPr lang="en-US" dirty="0" smtClean="0"/>
          </a:p>
          <a:p>
            <a:r>
              <a:rPr lang="en-US" dirty="0" smtClean="0"/>
              <a:t>Example: compute the mean number of letters in the colors of the rainbow</a:t>
            </a:r>
          </a:p>
          <a:p>
            <a:r>
              <a:rPr lang="en-US" dirty="0" smtClean="0"/>
              <a:t>(3 + 6 + 6 + 5 + 4 + 6 + 6) ÷ 7 = 5.14…</a:t>
            </a:r>
            <a:endParaRPr lang="en-US" dirty="0"/>
          </a:p>
        </p:txBody>
      </p:sp>
      <p:graphicFrame>
        <p:nvGraphicFramePr>
          <p:cNvPr id="8" name="Chart 7"/>
          <p:cNvGraphicFramePr/>
          <p:nvPr>
            <p:extLst>
              <p:ext uri="{D42A27DB-BD31-4B8C-83A1-F6EECF244321}">
                <p14:modId xmlns:p14="http://schemas.microsoft.com/office/powerpoint/2010/main" val="1359484655"/>
              </p:ext>
            </p:extLst>
          </p:nvPr>
        </p:nvGraphicFramePr>
        <p:xfrm>
          <a:off x="3891742" y="682572"/>
          <a:ext cx="4932218" cy="255154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2259013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Variance</a:t>
            </a:r>
          </a:p>
        </p:txBody>
      </p:sp>
      <p:sp>
        <p:nvSpPr>
          <p:cNvPr id="2" name="Content Placeholder 1"/>
          <p:cNvSpPr>
            <a:spLocks noGrp="1"/>
          </p:cNvSpPr>
          <p:nvPr>
            <p:ph idx="1"/>
          </p:nvPr>
        </p:nvSpPr>
        <p:spPr/>
        <p:txBody>
          <a:bodyPr/>
          <a:lstStyle/>
          <a:p>
            <a:endParaRPr lang="en-US"/>
          </a:p>
        </p:txBody>
      </p:sp>
      <p:sp>
        <p:nvSpPr>
          <p:cNvPr id="6" name="Content Placeholder 2"/>
          <p:cNvSpPr txBox="1">
            <a:spLocks/>
          </p:cNvSpPr>
          <p:nvPr/>
        </p:nvSpPr>
        <p:spPr>
          <a:xfrm>
            <a:off x="401934" y="1076898"/>
            <a:ext cx="4093866" cy="2469866"/>
          </a:xfrm>
          <a:prstGeom prst="rect">
            <a:avLst/>
          </a:prstGeom>
        </p:spPr>
        <p:txBody>
          <a:bodyPr vert="horz" lIns="0" tIns="0" rIns="0" bIns="0" rtlCol="0">
            <a:normAutofit/>
          </a:bodyPr>
          <a:lstStyle>
            <a:lvl1pPr marL="0" indent="0" algn="l" defTabSz="914400" rtl="0" eaLnBrk="1" latinLnBrk="0" hangingPunct="1">
              <a:lnSpc>
                <a:spcPct val="100000"/>
              </a:lnSpc>
              <a:spcBef>
                <a:spcPts val="1000"/>
              </a:spcBef>
              <a:buFont typeface="Arial" panose="020B0604020202020204" pitchFamily="34" charset="0"/>
              <a:buNone/>
              <a:defRPr sz="2200" kern="1200">
                <a:solidFill>
                  <a:schemeClr val="tx1"/>
                </a:solidFill>
                <a:latin typeface="Arial" panose="020B0604020202020204" pitchFamily="34" charset="0"/>
                <a:ea typeface="+mn-ea"/>
                <a:cs typeface="Arial" panose="020B0604020202020204" pitchFamily="34" charset="0"/>
              </a:defRPr>
            </a:lvl1pPr>
            <a:lvl2pPr marL="457200" indent="-223838" algn="l" defTabSz="914400" rtl="0" eaLnBrk="1" latinLnBrk="0" hangingPunct="1">
              <a:lnSpc>
                <a:spcPct val="100000"/>
              </a:lnSpc>
              <a:spcBef>
                <a:spcPts val="500"/>
              </a:spcBef>
              <a:buFont typeface="Arial" panose="020B0604020202020204" pitchFamily="34" charset="0"/>
              <a:buChar char="•"/>
              <a:defRPr sz="2200" kern="1200">
                <a:solidFill>
                  <a:schemeClr val="tx1"/>
                </a:solidFill>
                <a:latin typeface="Arial" panose="020B0604020202020204" pitchFamily="34" charset="0"/>
                <a:ea typeface="+mn-ea"/>
                <a:cs typeface="Arial" panose="020B0604020202020204" pitchFamily="34" charset="0"/>
              </a:defRPr>
            </a:lvl2pPr>
            <a:lvl3pPr marL="690563" indent="-233363"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914400" indent="-223838" algn="l" defTabSz="914400" rtl="0" eaLnBrk="1" latinLnBrk="0" hangingPunct="1">
              <a:lnSpc>
                <a:spcPct val="100000"/>
              </a:lnSpc>
              <a:spcBef>
                <a:spcPts val="500"/>
              </a:spcBef>
              <a:buClr>
                <a:schemeClr val="tx1"/>
              </a:buClr>
              <a:buFont typeface="Courier New" panose="02070309020205020404" pitchFamily="49" charset="0"/>
              <a:buChar char="o"/>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mtClean="0"/>
              <a:t>Measures how different the values are from the mean, on average.</a:t>
            </a:r>
          </a:p>
          <a:p>
            <a:r>
              <a:rPr lang="en-US" smtClean="0"/>
              <a:t>More technically, variance is the mean of the squared difference from the mean of all items.</a:t>
            </a:r>
          </a:p>
          <a:p>
            <a:endParaRPr lang="en-US" smtClean="0"/>
          </a:p>
          <a:p>
            <a:endParaRPr lang="en-US" smtClean="0"/>
          </a:p>
          <a:p>
            <a:endParaRPr lang="en-US" dirty="0"/>
          </a:p>
        </p:txBody>
      </p:sp>
      <p:sp>
        <p:nvSpPr>
          <p:cNvPr id="9" name="Content Placeholder 10"/>
          <p:cNvSpPr txBox="1">
            <a:spLocks/>
          </p:cNvSpPr>
          <p:nvPr/>
        </p:nvSpPr>
        <p:spPr>
          <a:xfrm>
            <a:off x="403592" y="3497423"/>
            <a:ext cx="8322965" cy="2518246"/>
          </a:xfrm>
          <a:prstGeom prst="rect">
            <a:avLst/>
          </a:prstGeom>
        </p:spPr>
        <p:txBody>
          <a:bodyPr>
            <a:normAutofit fontScale="92500"/>
          </a:bodyPr>
          <a:lstStyle>
            <a:lvl1pPr marL="0" indent="0" algn="l" defTabSz="914400" rtl="0" eaLnBrk="1" latinLnBrk="0" hangingPunct="1">
              <a:lnSpc>
                <a:spcPct val="100000"/>
              </a:lnSpc>
              <a:spcBef>
                <a:spcPts val="1000"/>
              </a:spcBef>
              <a:buFont typeface="Arial" panose="020B0604020202020204" pitchFamily="34" charset="0"/>
              <a:buNone/>
              <a:defRPr sz="2200" kern="1200">
                <a:solidFill>
                  <a:schemeClr val="tx1"/>
                </a:solidFill>
                <a:latin typeface="Arial" panose="020B0604020202020204" pitchFamily="34" charset="0"/>
                <a:ea typeface="+mn-ea"/>
                <a:cs typeface="Arial" panose="020B0604020202020204" pitchFamily="34" charset="0"/>
              </a:defRPr>
            </a:lvl1pPr>
            <a:lvl2pPr marL="457200" indent="-223838" algn="l" defTabSz="914400" rtl="0" eaLnBrk="1" latinLnBrk="0" hangingPunct="1">
              <a:lnSpc>
                <a:spcPct val="100000"/>
              </a:lnSpc>
              <a:spcBef>
                <a:spcPts val="500"/>
              </a:spcBef>
              <a:buFont typeface="Arial" panose="020B0604020202020204" pitchFamily="34" charset="0"/>
              <a:buChar char="•"/>
              <a:defRPr sz="2200" kern="1200">
                <a:solidFill>
                  <a:schemeClr val="tx1"/>
                </a:solidFill>
                <a:latin typeface="Arial" panose="020B0604020202020204" pitchFamily="34" charset="0"/>
                <a:ea typeface="+mn-ea"/>
                <a:cs typeface="Arial" panose="020B0604020202020204" pitchFamily="34" charset="0"/>
              </a:defRPr>
            </a:lvl2pPr>
            <a:lvl3pPr marL="690563" indent="-233363"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914400" indent="-223838" algn="l" defTabSz="914400" rtl="0" eaLnBrk="1" latinLnBrk="0" hangingPunct="1">
              <a:lnSpc>
                <a:spcPct val="100000"/>
              </a:lnSpc>
              <a:spcBef>
                <a:spcPts val="500"/>
              </a:spcBef>
              <a:buClr>
                <a:schemeClr val="tx1"/>
              </a:buClr>
              <a:buFont typeface="Courier New" panose="02070309020205020404" pitchFamily="49" charset="0"/>
              <a:buChar char="o"/>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mtClean="0"/>
              <a:t>Example: variance of number of letters in the colors of the rainbow</a:t>
            </a:r>
          </a:p>
          <a:p>
            <a:r>
              <a:rPr lang="en-US" smtClean="0"/>
              <a:t>[(3 - 5.14)</a:t>
            </a:r>
            <a:r>
              <a:rPr lang="en-US" baseline="30000" smtClean="0"/>
              <a:t>2</a:t>
            </a:r>
            <a:r>
              <a:rPr lang="en-US" smtClean="0"/>
              <a:t> + (6 - 5.14)</a:t>
            </a:r>
            <a:r>
              <a:rPr lang="en-US" baseline="30000" smtClean="0"/>
              <a:t> 2</a:t>
            </a:r>
            <a:r>
              <a:rPr lang="en-US" smtClean="0"/>
              <a:t> + (6 - 5.14)</a:t>
            </a:r>
            <a:r>
              <a:rPr lang="en-US" baseline="30000" smtClean="0"/>
              <a:t> 2</a:t>
            </a:r>
            <a:r>
              <a:rPr lang="en-US" smtClean="0"/>
              <a:t> + (5 - 5.14)</a:t>
            </a:r>
            <a:r>
              <a:rPr lang="en-US" baseline="30000" smtClean="0"/>
              <a:t> 2</a:t>
            </a:r>
            <a:r>
              <a:rPr lang="en-US" smtClean="0"/>
              <a:t> </a:t>
            </a:r>
          </a:p>
          <a:p>
            <a:r>
              <a:rPr lang="en-US" smtClean="0"/>
              <a:t>+ (4 - 5.14)</a:t>
            </a:r>
            <a:r>
              <a:rPr lang="en-US" baseline="30000" smtClean="0"/>
              <a:t> 2</a:t>
            </a:r>
            <a:r>
              <a:rPr lang="en-US" smtClean="0"/>
              <a:t> + (6 - 5.14)</a:t>
            </a:r>
            <a:r>
              <a:rPr lang="en-US" baseline="30000" smtClean="0"/>
              <a:t> 2</a:t>
            </a:r>
            <a:r>
              <a:rPr lang="en-US" smtClean="0"/>
              <a:t> + (6 - 5.14)</a:t>
            </a:r>
            <a:r>
              <a:rPr lang="en-US" baseline="30000" smtClean="0"/>
              <a:t> 2</a:t>
            </a:r>
            <a:r>
              <a:rPr lang="en-US" smtClean="0"/>
              <a:t>] ÷ 7=</a:t>
            </a:r>
          </a:p>
          <a:p>
            <a:r>
              <a:rPr lang="en-US" smtClean="0"/>
              <a:t>[-2.14</a:t>
            </a:r>
            <a:r>
              <a:rPr lang="en-US" baseline="30000" smtClean="0"/>
              <a:t>2</a:t>
            </a:r>
            <a:r>
              <a:rPr lang="en-US" smtClean="0"/>
              <a:t> + .86</a:t>
            </a:r>
            <a:r>
              <a:rPr lang="en-US" baseline="30000" smtClean="0"/>
              <a:t>2</a:t>
            </a:r>
            <a:r>
              <a:rPr lang="en-US" smtClean="0"/>
              <a:t> + .86</a:t>
            </a:r>
            <a:r>
              <a:rPr lang="en-US" baseline="30000" smtClean="0"/>
              <a:t>2</a:t>
            </a:r>
            <a:r>
              <a:rPr lang="en-US" smtClean="0"/>
              <a:t> - .14</a:t>
            </a:r>
            <a:r>
              <a:rPr lang="en-US" baseline="30000" smtClean="0"/>
              <a:t>2</a:t>
            </a:r>
            <a:r>
              <a:rPr lang="en-US" smtClean="0"/>
              <a:t> - 1.14</a:t>
            </a:r>
            <a:r>
              <a:rPr lang="en-US" baseline="30000" smtClean="0"/>
              <a:t>2</a:t>
            </a:r>
            <a:r>
              <a:rPr lang="en-US" smtClean="0"/>
              <a:t> + .86</a:t>
            </a:r>
            <a:r>
              <a:rPr lang="en-US" baseline="30000" smtClean="0"/>
              <a:t>2</a:t>
            </a:r>
            <a:r>
              <a:rPr lang="en-US" smtClean="0"/>
              <a:t> + .86</a:t>
            </a:r>
            <a:r>
              <a:rPr lang="en-US" baseline="30000" smtClean="0"/>
              <a:t>2</a:t>
            </a:r>
            <a:r>
              <a:rPr lang="en-US" smtClean="0"/>
              <a:t>] ÷ 7 =</a:t>
            </a:r>
          </a:p>
          <a:p>
            <a:r>
              <a:rPr lang="en-US" smtClean="0"/>
              <a:t>[4.5796 + .7396 + .7396 + .0196 + 1.2996 + .7396 +.7396] ÷ 7 = 8.8572 ÷ 7 = 1.265…</a:t>
            </a:r>
          </a:p>
          <a:p>
            <a:endParaRPr lang="en-US" dirty="0"/>
          </a:p>
        </p:txBody>
      </p:sp>
      <p:graphicFrame>
        <p:nvGraphicFramePr>
          <p:cNvPr id="10" name="Chart 9"/>
          <p:cNvGraphicFramePr/>
          <p:nvPr>
            <p:extLst>
              <p:ext uri="{D42A27DB-BD31-4B8C-83A1-F6EECF244321}">
                <p14:modId xmlns:p14="http://schemas.microsoft.com/office/powerpoint/2010/main" val="2954053331"/>
              </p:ext>
            </p:extLst>
          </p:nvPr>
        </p:nvGraphicFramePr>
        <p:xfrm>
          <a:off x="4641273" y="587433"/>
          <a:ext cx="4332154" cy="2551545"/>
        </p:xfrm>
        <a:graphic>
          <a:graphicData uri="http://schemas.openxmlformats.org/drawingml/2006/chart">
            <c:chart xmlns:c="http://schemas.openxmlformats.org/drawingml/2006/chart" xmlns:r="http://schemas.openxmlformats.org/officeDocument/2006/relationships" r:id="rId3"/>
          </a:graphicData>
        </a:graphic>
      </p:graphicFrame>
      <p:cxnSp>
        <p:nvCxnSpPr>
          <p:cNvPr id="11" name="Straight Connector 10"/>
          <p:cNvCxnSpPr/>
          <p:nvPr/>
        </p:nvCxnSpPr>
        <p:spPr>
          <a:xfrm>
            <a:off x="5056909" y="1257287"/>
            <a:ext cx="3814527" cy="532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5209309" y="1257287"/>
            <a:ext cx="0" cy="626931"/>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5777346" y="1063043"/>
            <a:ext cx="0" cy="18038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H="1">
            <a:off x="6333790" y="1063043"/>
            <a:ext cx="1132" cy="18038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a:off x="7999868" y="1052025"/>
            <a:ext cx="1132" cy="18038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H="1">
            <a:off x="8543589" y="1047124"/>
            <a:ext cx="1132" cy="18038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7456148" y="1257287"/>
            <a:ext cx="0" cy="313465"/>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6890480" y="1243432"/>
            <a:ext cx="0" cy="156732"/>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61351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Why do we care?</a:t>
            </a:r>
          </a:p>
        </p:txBody>
      </p:sp>
      <p:sp>
        <p:nvSpPr>
          <p:cNvPr id="2" name="Content Placeholder 1"/>
          <p:cNvSpPr>
            <a:spLocks noGrp="1"/>
          </p:cNvSpPr>
          <p:nvPr>
            <p:ph idx="1"/>
          </p:nvPr>
        </p:nvSpPr>
        <p:spPr/>
        <p:txBody>
          <a:bodyPr/>
          <a:lstStyle/>
          <a:p>
            <a:endParaRPr lang="en-US"/>
          </a:p>
        </p:txBody>
      </p:sp>
      <p:sp>
        <p:nvSpPr>
          <p:cNvPr id="19" name="Content Placeholder 7"/>
          <p:cNvSpPr txBox="1">
            <a:spLocks/>
          </p:cNvSpPr>
          <p:nvPr/>
        </p:nvSpPr>
        <p:spPr>
          <a:xfrm>
            <a:off x="401933" y="1076898"/>
            <a:ext cx="5375411" cy="4351338"/>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Font typeface="Arial" panose="020B0604020202020204" pitchFamily="34" charset="0"/>
              <a:buNone/>
              <a:defRPr sz="2200" kern="1200">
                <a:solidFill>
                  <a:schemeClr val="tx1"/>
                </a:solidFill>
                <a:latin typeface="Arial" panose="020B0604020202020204" pitchFamily="34" charset="0"/>
                <a:ea typeface="+mn-ea"/>
                <a:cs typeface="Arial" panose="020B0604020202020204" pitchFamily="34" charset="0"/>
              </a:defRPr>
            </a:lvl1pPr>
            <a:lvl2pPr marL="457200" indent="-223838" algn="l" defTabSz="914400" rtl="0" eaLnBrk="1" latinLnBrk="0" hangingPunct="1">
              <a:lnSpc>
                <a:spcPct val="100000"/>
              </a:lnSpc>
              <a:spcBef>
                <a:spcPts val="500"/>
              </a:spcBef>
              <a:buFont typeface="Arial" panose="020B0604020202020204" pitchFamily="34" charset="0"/>
              <a:buChar char="•"/>
              <a:defRPr sz="2200" kern="1200">
                <a:solidFill>
                  <a:schemeClr val="tx1"/>
                </a:solidFill>
                <a:latin typeface="Arial" panose="020B0604020202020204" pitchFamily="34" charset="0"/>
                <a:ea typeface="+mn-ea"/>
                <a:cs typeface="Arial" panose="020B0604020202020204" pitchFamily="34" charset="0"/>
              </a:defRPr>
            </a:lvl2pPr>
            <a:lvl3pPr marL="690563" indent="-233363"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914400" indent="-223838" algn="l" defTabSz="914400" rtl="0" eaLnBrk="1" latinLnBrk="0" hangingPunct="1">
              <a:lnSpc>
                <a:spcPct val="100000"/>
              </a:lnSpc>
              <a:spcBef>
                <a:spcPts val="500"/>
              </a:spcBef>
              <a:buClr>
                <a:schemeClr val="tx1"/>
              </a:buClr>
              <a:buFont typeface="Courier New" panose="02070309020205020404" pitchFamily="49" charset="0"/>
              <a:buChar char="o"/>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mtClean="0"/>
              <a:t>Values occurs in predictable frequencies.</a:t>
            </a:r>
          </a:p>
          <a:p>
            <a:r>
              <a:rPr lang="en-US" sz="1000" smtClean="0"/>
              <a:t>https://en.wikipedia.org/wiki/68%E2%80%9395%E2%80%9399.7_rule</a:t>
            </a:r>
            <a:endParaRPr lang="en-US" sz="1000" dirty="0"/>
          </a:p>
        </p:txBody>
      </p:sp>
      <p:sp>
        <p:nvSpPr>
          <p:cNvPr id="20" name="Content Placeholder 14"/>
          <p:cNvSpPr txBox="1">
            <a:spLocks/>
          </p:cNvSpPr>
          <p:nvPr/>
        </p:nvSpPr>
        <p:spPr>
          <a:xfrm>
            <a:off x="4754157" y="1814960"/>
            <a:ext cx="4065683" cy="3405472"/>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2200" kern="1200">
                <a:solidFill>
                  <a:schemeClr val="tx1"/>
                </a:solidFill>
                <a:latin typeface="Arial" panose="020B0604020202020204" pitchFamily="34" charset="0"/>
                <a:ea typeface="+mn-ea"/>
                <a:cs typeface="Arial" panose="020B0604020202020204" pitchFamily="34" charset="0"/>
              </a:defRPr>
            </a:lvl1pPr>
            <a:lvl2pPr marL="457200" indent="-223838" algn="l" defTabSz="914400" rtl="0" eaLnBrk="1" latinLnBrk="0" hangingPunct="1">
              <a:lnSpc>
                <a:spcPct val="100000"/>
              </a:lnSpc>
              <a:spcBef>
                <a:spcPts val="500"/>
              </a:spcBef>
              <a:buFont typeface="Arial" panose="020B0604020202020204" pitchFamily="34" charset="0"/>
              <a:buChar char="•"/>
              <a:defRPr sz="2200" kern="1200">
                <a:solidFill>
                  <a:schemeClr val="tx1"/>
                </a:solidFill>
                <a:latin typeface="Arial" panose="020B0604020202020204" pitchFamily="34" charset="0"/>
                <a:ea typeface="+mn-ea"/>
                <a:cs typeface="Arial" panose="020B0604020202020204" pitchFamily="34" charset="0"/>
              </a:defRPr>
            </a:lvl2pPr>
            <a:lvl3pPr marL="690563" indent="-233363"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914400" indent="-223838" algn="l" defTabSz="914400" rtl="0" eaLnBrk="1" latinLnBrk="0" hangingPunct="1">
              <a:lnSpc>
                <a:spcPct val="100000"/>
              </a:lnSpc>
              <a:spcBef>
                <a:spcPts val="500"/>
              </a:spcBef>
              <a:buClr>
                <a:schemeClr val="tx1"/>
              </a:buClr>
              <a:buFont typeface="Courier New" panose="02070309020205020404" pitchFamily="49" charset="0"/>
              <a:buChar char="o"/>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mtClean="0"/>
              <a:t>This is true even if your data is not a normal distribution.</a:t>
            </a:r>
          </a:p>
          <a:p>
            <a:r>
              <a:rPr lang="en-US" sz="1000" smtClean="0"/>
              <a:t>https://en.wikipedia.org/wiki/Poisson_distribution</a:t>
            </a:r>
            <a:endParaRPr lang="en-US" sz="1000" dirty="0"/>
          </a:p>
        </p:txBody>
      </p:sp>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1934" y="1780005"/>
            <a:ext cx="4286848" cy="3115110"/>
          </a:xfrm>
          <a:prstGeom prst="rect">
            <a:avLst/>
          </a:prstGeom>
        </p:spPr>
      </p:pic>
      <p:pic>
        <p:nvPicPr>
          <p:cNvPr id="22" name="Picture 2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54157" y="2826318"/>
            <a:ext cx="2959940" cy="2959940"/>
          </a:xfrm>
          <a:prstGeom prst="rect">
            <a:avLst/>
          </a:prstGeom>
        </p:spPr>
      </p:pic>
      <p:sp>
        <p:nvSpPr>
          <p:cNvPr id="23" name="TextBox 22"/>
          <p:cNvSpPr txBox="1"/>
          <p:nvPr/>
        </p:nvSpPr>
        <p:spPr>
          <a:xfrm>
            <a:off x="748145" y="5725086"/>
            <a:ext cx="7252855" cy="338554"/>
          </a:xfrm>
          <a:prstGeom prst="rect">
            <a:avLst/>
          </a:prstGeom>
          <a:noFill/>
          <a:ln>
            <a:noFill/>
          </a:ln>
        </p:spPr>
        <p:txBody>
          <a:bodyPr wrap="square" lIns="0" tIns="0" rIns="0" bIns="0" rtlCol="0">
            <a:spAutoFit/>
          </a:bodyPr>
          <a:lstStyle/>
          <a:p>
            <a:r>
              <a:rPr lang="en-US" sz="2200" dirty="0" smtClean="0">
                <a:latin typeface="Arial"/>
                <a:cs typeface="Arial"/>
              </a:rPr>
              <a:t>This means that we can say how likely a value is to occur.</a:t>
            </a:r>
          </a:p>
        </p:txBody>
      </p:sp>
    </p:spTree>
    <p:extLst>
      <p:ext uri="{BB962C8B-B14F-4D97-AF65-F5344CB8AC3E}">
        <p14:creationId xmlns:p14="http://schemas.microsoft.com/office/powerpoint/2010/main" val="423636376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6"/>
          <p:cNvSpPr>
            <a:spLocks noGrp="1" noChangeArrowheads="1"/>
          </p:cNvSpPr>
          <p:nvPr>
            <p:ph type="title"/>
          </p:nvPr>
        </p:nvSpPr>
        <p:spPr>
          <a:xfrm>
            <a:off x="381001" y="1989574"/>
            <a:ext cx="5946227" cy="1084132"/>
          </a:xfrm>
        </p:spPr>
        <p:txBody>
          <a:bodyPr/>
          <a:lstStyle/>
          <a:p>
            <a:pPr>
              <a:tabLst>
                <a:tab pos="341313" algn="l"/>
              </a:tabLst>
            </a:pPr>
            <a:r>
              <a:rPr lang="en-US" altLang="en-US" dirty="0" smtClean="0"/>
              <a:t>Microanalysis Example</a:t>
            </a:r>
            <a:endParaRPr lang="en-US" altLang="en-US" dirty="0"/>
          </a:p>
        </p:txBody>
      </p:sp>
      <p:sp>
        <p:nvSpPr>
          <p:cNvPr id="4" name="Text Placeholder 3"/>
          <p:cNvSpPr>
            <a:spLocks noGrp="1"/>
          </p:cNvSpPr>
          <p:nvPr>
            <p:ph type="body" sz="quarter" idx="10"/>
          </p:nvPr>
        </p:nvSpPr>
        <p:spPr>
          <a:xfrm>
            <a:off x="974690" y="3195375"/>
            <a:ext cx="4930810" cy="1708220"/>
          </a:xfrm>
        </p:spPr>
        <p:txBody>
          <a:bodyPr/>
          <a:lstStyle/>
          <a:p>
            <a:endParaRPr lang="en-US" dirty="0"/>
          </a:p>
        </p:txBody>
      </p:sp>
    </p:spTree>
    <p:extLst>
      <p:ext uri="{BB962C8B-B14F-4D97-AF65-F5344CB8AC3E}">
        <p14:creationId xmlns:p14="http://schemas.microsoft.com/office/powerpoint/2010/main" val="113850496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Microanalysis Example 1</a:t>
            </a:r>
          </a:p>
        </p:txBody>
      </p:sp>
      <p:sp>
        <p:nvSpPr>
          <p:cNvPr id="6" name="Content Placeholder 2"/>
          <p:cNvSpPr txBox="1">
            <a:spLocks/>
          </p:cNvSpPr>
          <p:nvPr/>
        </p:nvSpPr>
        <p:spPr>
          <a:xfrm>
            <a:off x="401934" y="1240253"/>
            <a:ext cx="8320035" cy="3490243"/>
          </a:xfrm>
          <a:prstGeom prst="rect">
            <a:avLst/>
          </a:prstGeom>
          <a:solidFill>
            <a:schemeClr val="accent5">
              <a:lumMod val="20000"/>
              <a:lumOff val="80000"/>
            </a:schemeClr>
          </a:solidFill>
          <a:ln>
            <a:solidFill>
              <a:schemeClr val="tx1"/>
            </a:solidFill>
          </a:ln>
        </p:spPr>
        <p:txBody>
          <a:bodyPr vert="horz" lIns="0" tIns="91440" rIns="91440" bIns="0" rtlCol="0">
            <a:noAutofit/>
          </a:bodyPr>
          <a:lstStyle>
            <a:lvl1pPr marL="0" indent="0" algn="l" defTabSz="914400" rtl="0" eaLnBrk="1" latinLnBrk="0" hangingPunct="1">
              <a:lnSpc>
                <a:spcPct val="100000"/>
              </a:lnSpc>
              <a:spcBef>
                <a:spcPts val="1000"/>
              </a:spcBef>
              <a:buFont typeface="Arial" panose="020B0604020202020204" pitchFamily="34" charset="0"/>
              <a:buNone/>
              <a:defRPr sz="2200" kern="1200">
                <a:solidFill>
                  <a:schemeClr val="tx1"/>
                </a:solidFill>
                <a:latin typeface="Arial" panose="020B0604020202020204" pitchFamily="34" charset="0"/>
                <a:ea typeface="+mn-ea"/>
                <a:cs typeface="Arial" panose="020B0604020202020204" pitchFamily="34" charset="0"/>
              </a:defRPr>
            </a:lvl1pPr>
            <a:lvl2pPr marL="457200" indent="-223838" algn="l" defTabSz="914400" rtl="0" eaLnBrk="1" latinLnBrk="0" hangingPunct="1">
              <a:lnSpc>
                <a:spcPct val="100000"/>
              </a:lnSpc>
              <a:spcBef>
                <a:spcPts val="500"/>
              </a:spcBef>
              <a:buFont typeface="Arial" panose="020B0604020202020204" pitchFamily="34" charset="0"/>
              <a:buChar char="•"/>
              <a:defRPr sz="2200" kern="1200">
                <a:solidFill>
                  <a:schemeClr val="tx1"/>
                </a:solidFill>
                <a:latin typeface="Arial" panose="020B0604020202020204" pitchFamily="34" charset="0"/>
                <a:ea typeface="+mn-ea"/>
                <a:cs typeface="Arial" panose="020B0604020202020204" pitchFamily="34" charset="0"/>
              </a:defRPr>
            </a:lvl2pPr>
            <a:lvl3pPr marL="690563" indent="-233363"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914400" indent="-223838" algn="l" defTabSz="914400" rtl="0" eaLnBrk="1" latinLnBrk="0" hangingPunct="1">
              <a:lnSpc>
                <a:spcPct val="100000"/>
              </a:lnSpc>
              <a:spcBef>
                <a:spcPts val="500"/>
              </a:spcBef>
              <a:buClr>
                <a:schemeClr val="tx1"/>
              </a:buClr>
              <a:buFont typeface="Courier New" panose="02070309020205020404" pitchFamily="49" charset="0"/>
              <a:buChar char="o"/>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38137" lvl="1" indent="0">
              <a:buFont typeface="Arial" panose="020B0604020202020204" pitchFamily="34" charset="0"/>
              <a:buNone/>
            </a:pPr>
            <a:r>
              <a:rPr lang="en-US" sz="2000" dirty="0"/>
              <a:t>From: Country1 CSIRT (csirt@country1.c1)</a:t>
            </a:r>
            <a:br>
              <a:rPr lang="en-US" sz="2000" dirty="0"/>
            </a:br>
            <a:r>
              <a:rPr lang="en-US" sz="2000" dirty="0"/>
              <a:t>Date: September 11, 2018 16:25:38 (-05:00)</a:t>
            </a:r>
            <a:br>
              <a:rPr lang="en-US" sz="2000" dirty="0"/>
            </a:br>
            <a:r>
              <a:rPr lang="en-US" sz="2000" dirty="0"/>
              <a:t>Subject: [INC#14687915] Strange logins</a:t>
            </a:r>
            <a:br>
              <a:rPr lang="en-US" sz="2000" dirty="0"/>
            </a:br>
            <a:r>
              <a:rPr lang="en-US" sz="2000" dirty="0"/>
              <a:t>To: csirt@country2.c2</a:t>
            </a:r>
          </a:p>
          <a:p>
            <a:pPr marL="338137" lvl="1" indent="0">
              <a:buFont typeface="Arial" panose="020B0604020202020204" pitchFamily="34" charset="0"/>
              <a:buNone/>
            </a:pPr>
            <a:r>
              <a:rPr lang="en-US" sz="1600" dirty="0"/>
              <a:t>We have been receiving (since Sept 4, 2018) persistent login attempts from multiple (100+) sources to 10.127.77.135 port TCP/22, for accounts “root”, “admin”, and “</a:t>
            </a:r>
            <a:r>
              <a:rPr lang="en-US" sz="1600" dirty="0" err="1"/>
              <a:t>fsmithe</a:t>
            </a:r>
            <a:r>
              <a:rPr lang="en-US" sz="1600" dirty="0"/>
              <a:t>”. The first account is blocked from remote login, the second is not present, and the third is a user account, but no successful login has occurred. The host in question is public-facing and used for citizen access to the Country1 Ministry of Foreign Affairs, but is also remotely administered by our support contractor.  Attempts to block the attack by restricting port 22 access have not been successful to this point. Assistance in dealing with this activity is requested. </a:t>
            </a:r>
          </a:p>
          <a:p>
            <a:endParaRPr lang="en-US" sz="1100" dirty="0"/>
          </a:p>
        </p:txBody>
      </p:sp>
    </p:spTree>
    <p:extLst>
      <p:ext uri="{BB962C8B-B14F-4D97-AF65-F5344CB8AC3E}">
        <p14:creationId xmlns:p14="http://schemas.microsoft.com/office/powerpoint/2010/main" val="128995994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Microanalysis of web host logs</a:t>
            </a:r>
          </a:p>
        </p:txBody>
      </p:sp>
      <p:sp>
        <p:nvSpPr>
          <p:cNvPr id="6" name="Content Placeholder 5"/>
          <p:cNvSpPr>
            <a:spLocks noGrp="1"/>
          </p:cNvSpPr>
          <p:nvPr>
            <p:ph sz="half" idx="1"/>
          </p:nvPr>
        </p:nvSpPr>
        <p:spPr>
          <a:xfrm>
            <a:off x="381000" y="1227469"/>
            <a:ext cx="3196213" cy="4785456"/>
          </a:xfrm>
        </p:spPr>
        <p:txBody>
          <a:bodyPr/>
          <a:lstStyle/>
          <a:p>
            <a:pPr marL="4762" indent="0">
              <a:buNone/>
            </a:pPr>
            <a:r>
              <a:rPr lang="en-US" sz="2000" dirty="0"/>
              <a:t>Series of GET commands, some successful (200), some not (401)</a:t>
            </a:r>
          </a:p>
          <a:p>
            <a:pPr marL="4762" indent="0">
              <a:buNone/>
            </a:pPr>
            <a:r>
              <a:rPr lang="en-US" sz="2000" dirty="0"/>
              <a:t>Some external address re-use</a:t>
            </a:r>
          </a:p>
          <a:p>
            <a:pPr marL="4762" indent="0">
              <a:buNone/>
            </a:pPr>
            <a:r>
              <a:rPr lang="en-US" sz="2000" dirty="0"/>
              <a:t>All reference </a:t>
            </a:r>
            <a:r>
              <a:rPr lang="en-US" sz="2000" dirty="0" err="1"/>
              <a:t>vreg</a:t>
            </a:r>
            <a:r>
              <a:rPr lang="en-US" sz="2000" dirty="0"/>
              <a:t> – voter registration function on web site</a:t>
            </a:r>
          </a:p>
          <a:p>
            <a:pPr marL="4762" indent="0">
              <a:buNone/>
            </a:pPr>
            <a:r>
              <a:rPr lang="en-US" sz="2000" dirty="0"/>
              <a:t>Human-oriented timeframe</a:t>
            </a:r>
          </a:p>
        </p:txBody>
      </p:sp>
      <p:sp>
        <p:nvSpPr>
          <p:cNvPr id="7" name="Content Placeholder 6"/>
          <p:cNvSpPr>
            <a:spLocks noGrp="1"/>
          </p:cNvSpPr>
          <p:nvPr>
            <p:ph sz="half" idx="2"/>
          </p:nvPr>
        </p:nvSpPr>
        <p:spPr>
          <a:xfrm>
            <a:off x="3650955" y="1227469"/>
            <a:ext cx="5073945" cy="4037867"/>
          </a:xfrm>
          <a:solidFill>
            <a:schemeClr val="accent3">
              <a:lumMod val="20000"/>
              <a:lumOff val="80000"/>
            </a:schemeClr>
          </a:solidFill>
          <a:ln>
            <a:solidFill>
              <a:schemeClr val="tx1"/>
            </a:solidFill>
          </a:ln>
        </p:spPr>
        <p:txBody>
          <a:bodyPr lIns="91440" tIns="91440" bIns="91440"/>
          <a:lstStyle/>
          <a:p>
            <a:pPr marL="4762" indent="0">
              <a:buNone/>
            </a:pPr>
            <a:r>
              <a:rPr lang="en-US" sz="1400" dirty="0"/>
              <a:t>198.51.100.17 - - [07/Sep/2018:16:05:49 -0800] "GET /ct1/www/</a:t>
            </a:r>
            <a:r>
              <a:rPr lang="en-US" sz="1400" dirty="0" err="1"/>
              <a:t>vreg?topicparent</a:t>
            </a:r>
            <a:r>
              <a:rPr lang="en-US" sz="1400" dirty="0"/>
              <a:t>=</a:t>
            </a:r>
            <a:r>
              <a:rPr lang="en-US" sz="1400" dirty="0" err="1"/>
              <a:t>Main.ConfigurationVariables</a:t>
            </a:r>
            <a:r>
              <a:rPr lang="en-US" sz="1400" dirty="0"/>
              <a:t> HTTP/1.1" 401 12846</a:t>
            </a:r>
          </a:p>
          <a:p>
            <a:pPr marL="4762" indent="0">
              <a:buNone/>
            </a:pPr>
            <a:r>
              <a:rPr lang="en-US" sz="1400" dirty="0"/>
              <a:t>198.51.100.17 - - [07/Sep/2018:16:06:51 -0800] "GET /ct1/www/vreg?rev1=1.3&amp;rev2=1.2 HTTP/1.1" 200 4523</a:t>
            </a:r>
          </a:p>
          <a:p>
            <a:pPr marL="4762" indent="0">
              <a:buNone/>
            </a:pPr>
            <a:r>
              <a:rPr lang="en-US" sz="1400" dirty="0"/>
              <a:t>203.0.113.22 - - [07/Sep/2018:16:10:02 -0800] "GET /mailman/</a:t>
            </a:r>
            <a:r>
              <a:rPr lang="en-US" sz="1400" dirty="0" err="1"/>
              <a:t>listinfo</a:t>
            </a:r>
            <a:r>
              <a:rPr lang="en-US" sz="1400" dirty="0"/>
              <a:t>/</a:t>
            </a:r>
            <a:r>
              <a:rPr lang="en-US" sz="1400" dirty="0" err="1"/>
              <a:t>vreg</a:t>
            </a:r>
            <a:r>
              <a:rPr lang="en-US" sz="1400" dirty="0"/>
              <a:t> HTTP/1.1" 200 6291</a:t>
            </a:r>
          </a:p>
          <a:p>
            <a:pPr marL="4762" indent="0">
              <a:buNone/>
            </a:pPr>
            <a:r>
              <a:rPr lang="en-US" sz="1400" dirty="0"/>
              <a:t>198.51.100.105 - - [07/Sep/2018:16:11:58 -0800] "GET /ct1/www/</a:t>
            </a:r>
            <a:r>
              <a:rPr lang="en-US" sz="1400" dirty="0" err="1"/>
              <a:t>vreg</a:t>
            </a:r>
            <a:r>
              <a:rPr lang="en-US" sz="1400" dirty="0"/>
              <a:t>/main.html HTTP/1.1" 200 7352</a:t>
            </a:r>
          </a:p>
          <a:p>
            <a:pPr marL="4762" indent="0">
              <a:buNone/>
            </a:pPr>
            <a:r>
              <a:rPr lang="en-US" sz="1400" dirty="0"/>
              <a:t>203.0.113.22 - - [07/Sep/2018:16:20:55 -0800] "GET /ct1/www/</a:t>
            </a:r>
            <a:r>
              <a:rPr lang="en-US" sz="1400" dirty="0" err="1"/>
              <a:t>vreg</a:t>
            </a:r>
            <a:r>
              <a:rPr lang="en-US" sz="1400" dirty="0"/>
              <a:t>/update.html HTTP/1.1" 200 5253</a:t>
            </a:r>
          </a:p>
          <a:p>
            <a:pPr marL="4762" indent="0">
              <a:buNone/>
            </a:pPr>
            <a:r>
              <a:rPr lang="en-US" sz="1400" dirty="0"/>
              <a:t>172.16.29.5 - - [07/Sep/2018:16:23:12 -0800] "GET /ct1/www/</a:t>
            </a:r>
            <a:r>
              <a:rPr lang="en-US" sz="1400" dirty="0" err="1"/>
              <a:t>vreg</a:t>
            </a:r>
            <a:r>
              <a:rPr lang="en-US" sz="1400" dirty="0"/>
              <a:t>/</a:t>
            </a:r>
            <a:r>
              <a:rPr lang="en-US" sz="1400" dirty="0" err="1"/>
              <a:t>owa?template</a:t>
            </a:r>
            <a:r>
              <a:rPr lang="en-US" sz="1400" dirty="0"/>
              <a:t>=oopsmore&amp;m1=1.12&amp;m2=1.12 HTTP/1.1" 200 11382</a:t>
            </a:r>
          </a:p>
          <a:p>
            <a:pPr marL="4762" indent="0">
              <a:buNone/>
            </a:pPr>
            <a:endParaRPr lang="en-US" sz="1400" dirty="0"/>
          </a:p>
        </p:txBody>
      </p:sp>
      <p:sp>
        <p:nvSpPr>
          <p:cNvPr id="9" name="TextBox 8"/>
          <p:cNvSpPr txBox="1"/>
          <p:nvPr/>
        </p:nvSpPr>
        <p:spPr>
          <a:xfrm>
            <a:off x="307258" y="5621039"/>
            <a:ext cx="7919884" cy="276999"/>
          </a:xfrm>
          <a:prstGeom prst="rect">
            <a:avLst/>
          </a:prstGeom>
          <a:noFill/>
        </p:spPr>
        <p:txBody>
          <a:bodyPr wrap="square" rtlCol="0">
            <a:spAutoFit/>
          </a:bodyPr>
          <a:lstStyle/>
          <a:p>
            <a:r>
              <a:rPr lang="en-US" sz="1200" dirty="0"/>
              <a:t>Log sample adapted from http://www.monitorware.com/en/logsamples/apache.php </a:t>
            </a:r>
          </a:p>
        </p:txBody>
      </p:sp>
    </p:spTree>
    <p:extLst>
      <p:ext uri="{BB962C8B-B14F-4D97-AF65-F5344CB8AC3E}">
        <p14:creationId xmlns:p14="http://schemas.microsoft.com/office/powerpoint/2010/main" val="121069192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SSH Logs from Web Server</a:t>
            </a:r>
          </a:p>
        </p:txBody>
      </p:sp>
      <p:sp>
        <p:nvSpPr>
          <p:cNvPr id="7" name="Content Placeholder 6"/>
          <p:cNvSpPr>
            <a:spLocks noGrp="1"/>
          </p:cNvSpPr>
          <p:nvPr>
            <p:ph idx="1"/>
          </p:nvPr>
        </p:nvSpPr>
        <p:spPr>
          <a:xfrm>
            <a:off x="381001" y="1229293"/>
            <a:ext cx="8340968" cy="3754689"/>
          </a:xfrm>
          <a:solidFill>
            <a:schemeClr val="accent3">
              <a:lumMod val="20000"/>
              <a:lumOff val="80000"/>
            </a:schemeClr>
          </a:solidFill>
          <a:ln>
            <a:solidFill>
              <a:schemeClr val="tx1"/>
            </a:solidFill>
          </a:ln>
        </p:spPr>
        <p:txBody>
          <a:bodyPr lIns="91440" tIns="91440" bIns="91440"/>
          <a:lstStyle/>
          <a:p>
            <a:pPr>
              <a:spcBef>
                <a:spcPts val="600"/>
              </a:spcBef>
            </a:pPr>
            <a:r>
              <a:rPr lang="en-US" sz="1600" dirty="0"/>
              <a:t>Sep 07 14:22:28 slacker </a:t>
            </a:r>
            <a:r>
              <a:rPr lang="en-US" sz="1600" dirty="0" err="1"/>
              <a:t>sshd</a:t>
            </a:r>
            <a:r>
              <a:rPr lang="en-US" sz="1600" dirty="0"/>
              <a:t>[21487]: Failed password for root from 192.168.20.185 port 1045 ssh2</a:t>
            </a:r>
          </a:p>
          <a:p>
            <a:pPr>
              <a:spcBef>
                <a:spcPts val="600"/>
              </a:spcBef>
            </a:pPr>
            <a:r>
              <a:rPr lang="en-US" sz="1600" dirty="0"/>
              <a:t>Sep 07 14:22:28 slacker </a:t>
            </a:r>
            <a:r>
              <a:rPr lang="en-US" sz="1600" dirty="0" err="1"/>
              <a:t>sshd</a:t>
            </a:r>
            <a:r>
              <a:rPr lang="en-US" sz="1600" dirty="0"/>
              <a:t>[21487]: Failed password for </a:t>
            </a:r>
            <a:r>
              <a:rPr lang="en-US" sz="1600" dirty="0" err="1"/>
              <a:t>fsmithe</a:t>
            </a:r>
            <a:r>
              <a:rPr lang="en-US" sz="1600" dirty="0"/>
              <a:t> from 192.168.20.185 port 1045 ssh2</a:t>
            </a:r>
          </a:p>
          <a:p>
            <a:pPr>
              <a:spcBef>
                <a:spcPts val="600"/>
              </a:spcBef>
            </a:pPr>
            <a:r>
              <a:rPr lang="en-US" sz="1600" dirty="0"/>
              <a:t>Sep 07 18:27:45 slacker </a:t>
            </a:r>
            <a:r>
              <a:rPr lang="en-US" sz="1600" dirty="0" err="1"/>
              <a:t>sshd</a:t>
            </a:r>
            <a:r>
              <a:rPr lang="en-US" sz="1600" dirty="0"/>
              <a:t>[22325]: Illegal user admin from 218.49.183.17</a:t>
            </a:r>
          </a:p>
          <a:p>
            <a:pPr>
              <a:spcBef>
                <a:spcPts val="600"/>
              </a:spcBef>
            </a:pPr>
            <a:r>
              <a:rPr lang="en-US" sz="1600" dirty="0"/>
              <a:t>Sep 07 18:27:46 slacker </a:t>
            </a:r>
            <a:r>
              <a:rPr lang="en-US" sz="1600" dirty="0" err="1"/>
              <a:t>sshd</a:t>
            </a:r>
            <a:r>
              <a:rPr lang="en-US" sz="1600" dirty="0"/>
              <a:t>[22325]: Failed password for illegal user admin from 218.49.183.17 port 48849 ssh2</a:t>
            </a:r>
          </a:p>
          <a:p>
            <a:pPr>
              <a:spcBef>
                <a:spcPts val="600"/>
              </a:spcBef>
            </a:pPr>
            <a:r>
              <a:rPr lang="en-US" sz="1600" dirty="0"/>
              <a:t>Sep 07 18:27:46 slacker </a:t>
            </a:r>
            <a:r>
              <a:rPr lang="en-US" sz="1600" dirty="0" err="1"/>
              <a:t>sshd</a:t>
            </a:r>
            <a:r>
              <a:rPr lang="en-US" sz="1600" dirty="0"/>
              <a:t>[20325]: error: Could not get shadow information for NOUSER</a:t>
            </a:r>
          </a:p>
          <a:p>
            <a:pPr>
              <a:spcBef>
                <a:spcPts val="600"/>
              </a:spcBef>
            </a:pPr>
            <a:r>
              <a:rPr lang="en-US" sz="1600" dirty="0"/>
              <a:t>Sep 07 20:22:28 slacker </a:t>
            </a:r>
            <a:r>
              <a:rPr lang="en-US" sz="1600" dirty="0" err="1"/>
              <a:t>sshd</a:t>
            </a:r>
            <a:r>
              <a:rPr lang="en-US" sz="1600" dirty="0"/>
              <a:t>[8813]: Accepted password for </a:t>
            </a:r>
            <a:r>
              <a:rPr lang="en-US" sz="1600" dirty="0" err="1"/>
              <a:t>fsmithe</a:t>
            </a:r>
            <a:r>
              <a:rPr lang="en-US" sz="1600" dirty="0"/>
              <a:t> from 192.168.20.185 port 1066 ssh2</a:t>
            </a:r>
          </a:p>
          <a:p>
            <a:pPr>
              <a:spcBef>
                <a:spcPts val="600"/>
              </a:spcBef>
            </a:pPr>
            <a:r>
              <a:rPr lang="en-US" sz="1600" dirty="0"/>
              <a:t>Sep 07 20:22:28 slacker </a:t>
            </a:r>
            <a:r>
              <a:rPr lang="en-US" sz="1600" dirty="0" err="1"/>
              <a:t>sshd</a:t>
            </a:r>
            <a:r>
              <a:rPr lang="en-US" sz="1600" dirty="0"/>
              <a:t>[23857]: [ID 702911 </a:t>
            </a:r>
            <a:r>
              <a:rPr lang="en-US" sz="1600" dirty="0" err="1"/>
              <a:t>auth.notice</a:t>
            </a:r>
            <a:r>
              <a:rPr lang="en-US" sz="1600" dirty="0"/>
              <a:t>] User </a:t>
            </a:r>
            <a:r>
              <a:rPr lang="en-US" sz="1600" dirty="0" err="1"/>
              <a:t>fsmithe</a:t>
            </a:r>
            <a:r>
              <a:rPr lang="en-US" sz="1600" dirty="0"/>
              <a:t>, coming from 192.168.2.185,  -  authenticated.</a:t>
            </a:r>
          </a:p>
        </p:txBody>
      </p:sp>
      <p:sp>
        <p:nvSpPr>
          <p:cNvPr id="2" name="TextBox 1"/>
          <p:cNvSpPr txBox="1"/>
          <p:nvPr/>
        </p:nvSpPr>
        <p:spPr>
          <a:xfrm>
            <a:off x="381000" y="5165387"/>
            <a:ext cx="8340969" cy="861774"/>
          </a:xfrm>
          <a:prstGeom prst="rect">
            <a:avLst/>
          </a:prstGeom>
          <a:solidFill>
            <a:schemeClr val="accent4">
              <a:lumMod val="20000"/>
              <a:lumOff val="80000"/>
            </a:schemeClr>
          </a:solidFill>
        </p:spPr>
        <p:txBody>
          <a:bodyPr wrap="square" lIns="91440" tIns="91440" rIns="0" bIns="91440" rtlCol="0">
            <a:spAutoFit/>
          </a:bodyPr>
          <a:lstStyle/>
          <a:p>
            <a:r>
              <a:rPr lang="en-US" sz="2200" dirty="0">
                <a:latin typeface="Arial"/>
                <a:cs typeface="Arial"/>
              </a:rPr>
              <a:t>Note: F. </a:t>
            </a:r>
            <a:r>
              <a:rPr lang="en-US" sz="2200" dirty="0" err="1">
                <a:latin typeface="Arial"/>
                <a:cs typeface="Arial"/>
              </a:rPr>
              <a:t>Smithe</a:t>
            </a:r>
            <a:r>
              <a:rPr lang="en-US" sz="2200" dirty="0">
                <a:latin typeface="Arial"/>
                <a:cs typeface="Arial"/>
              </a:rPr>
              <a:t> was on known business travel – flight departed at 19:30, landed at 22:30 on Sept. 7.</a:t>
            </a:r>
          </a:p>
        </p:txBody>
      </p:sp>
    </p:spTree>
    <p:extLst>
      <p:ext uri="{BB962C8B-B14F-4D97-AF65-F5344CB8AC3E}">
        <p14:creationId xmlns:p14="http://schemas.microsoft.com/office/powerpoint/2010/main" val="17496306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are we covering? </a:t>
            </a:r>
            <a:br>
              <a:rPr lang="en-US" dirty="0"/>
            </a:br>
            <a:r>
              <a:rPr lang="en-US" dirty="0"/>
              <a:t>Analysis Framework</a:t>
            </a:r>
          </a:p>
        </p:txBody>
      </p:sp>
      <p:pic>
        <p:nvPicPr>
          <p:cNvPr id="2077"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4048" y="1929793"/>
            <a:ext cx="4336256" cy="3614738"/>
          </a:xfrm>
          <a:prstGeom prst="rect">
            <a:avLst/>
          </a:prstGeom>
          <a:noFill/>
          <a:extLst>
            <a:ext uri="{909E8E84-426E-40DD-AFC4-6F175D3DCCD1}">
              <a14:hiddenFill xmlns:a14="http://schemas.microsoft.com/office/drawing/2010/main">
                <a:solidFill>
                  <a:srgbClr val="FFFFFF"/>
                </a:solidFill>
              </a14:hiddenFill>
            </a:ext>
          </a:extLst>
        </p:spPr>
      </p:pic>
      <p:sp>
        <p:nvSpPr>
          <p:cNvPr id="24" name="Rectangular Callout 23"/>
          <p:cNvSpPr/>
          <p:nvPr/>
        </p:nvSpPr>
        <p:spPr>
          <a:xfrm>
            <a:off x="5678892" y="1273352"/>
            <a:ext cx="2922497" cy="1034979"/>
          </a:xfrm>
          <a:prstGeom prst="wedgeRectCallout">
            <a:avLst>
              <a:gd name="adj1" fmla="val -72701"/>
              <a:gd name="adj2" fmla="val 53790"/>
            </a:avLst>
          </a:prstGeom>
        </p:spPr>
        <p:style>
          <a:lnRef idx="2">
            <a:schemeClr val="accent1"/>
          </a:lnRef>
          <a:fillRef idx="1">
            <a:schemeClr val="lt1"/>
          </a:fillRef>
          <a:effectRef idx="0">
            <a:schemeClr val="accent1"/>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pPr algn="ctr"/>
            <a:r>
              <a:rPr lang="en-US" sz="1050" dirty="0">
                <a:latin typeface="Arial" panose="020B0604020202020204" pitchFamily="34" charset="0"/>
                <a:ea typeface="Calibri" panose="020F0502020204030204" pitchFamily="34" charset="0"/>
                <a:cs typeface="Arial" panose="020B0604020202020204" pitchFamily="34" charset="0"/>
              </a:rPr>
              <a:t>“Scoping the case and applying context”</a:t>
            </a:r>
          </a:p>
          <a:p>
            <a:pPr algn="ctr"/>
            <a:r>
              <a:rPr lang="en-US" sz="1050" dirty="0">
                <a:latin typeface="Arial" panose="020B0604020202020204" pitchFamily="34" charset="0"/>
                <a:ea typeface="Calibri" panose="020F0502020204030204" pitchFamily="34" charset="0"/>
                <a:cs typeface="Arial" panose="020B0604020202020204" pitchFamily="34" charset="0"/>
              </a:rPr>
              <a:t>Understanding how applicable environments, processes, and functions impact data and analysis interpretation </a:t>
            </a:r>
          </a:p>
        </p:txBody>
      </p:sp>
      <p:sp>
        <p:nvSpPr>
          <p:cNvPr id="25" name="Rectangular Callout 24"/>
          <p:cNvSpPr/>
          <p:nvPr/>
        </p:nvSpPr>
        <p:spPr>
          <a:xfrm>
            <a:off x="6287388" y="5219110"/>
            <a:ext cx="2240935" cy="858794"/>
          </a:xfrm>
          <a:prstGeom prst="wedgeRectCallout">
            <a:avLst>
              <a:gd name="adj1" fmla="val -71357"/>
              <a:gd name="adj2" fmla="val -71170"/>
            </a:avLst>
          </a:prstGeom>
        </p:spPr>
        <p:style>
          <a:lnRef idx="2">
            <a:schemeClr val="accent1"/>
          </a:lnRef>
          <a:fillRef idx="1">
            <a:schemeClr val="lt1"/>
          </a:fillRef>
          <a:effectRef idx="0">
            <a:schemeClr val="accent1"/>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pPr algn="ctr"/>
            <a:r>
              <a:rPr lang="en-US" sz="1050" dirty="0">
                <a:latin typeface="Arial" panose="020B0604020202020204" pitchFamily="34" charset="0"/>
                <a:ea typeface="Calibri" panose="020F0502020204030204" pitchFamily="34" charset="0"/>
                <a:cs typeface="Arial" panose="020B0604020202020204" pitchFamily="34" charset="0"/>
              </a:rPr>
              <a:t>‘what’ and ‘how’ questions: what is happening to the network and how is it being done?”</a:t>
            </a:r>
          </a:p>
          <a:p>
            <a:pPr algn="ctr"/>
            <a:r>
              <a:rPr lang="en-US" sz="1050" dirty="0">
                <a:latin typeface="Arial" panose="020B0604020202020204" pitchFamily="34" charset="0"/>
                <a:ea typeface="Calibri" panose="020F0502020204030204" pitchFamily="34" charset="0"/>
                <a:cs typeface="Arial" panose="020B0604020202020204" pitchFamily="34" charset="0"/>
              </a:rPr>
              <a:t>Using intrinsic data to help answer the question(s)</a:t>
            </a:r>
          </a:p>
        </p:txBody>
      </p:sp>
      <p:sp>
        <p:nvSpPr>
          <p:cNvPr id="26" name="Rectangular Callout 25"/>
          <p:cNvSpPr/>
          <p:nvPr/>
        </p:nvSpPr>
        <p:spPr>
          <a:xfrm>
            <a:off x="714220" y="5307668"/>
            <a:ext cx="2657497" cy="784210"/>
          </a:xfrm>
          <a:prstGeom prst="wedgeRectCallout">
            <a:avLst>
              <a:gd name="adj1" fmla="val 63544"/>
              <a:gd name="adj2" fmla="val -93428"/>
            </a:avLst>
          </a:prstGeom>
        </p:spPr>
        <p:style>
          <a:lnRef idx="2">
            <a:schemeClr val="accent1"/>
          </a:lnRef>
          <a:fillRef idx="1">
            <a:schemeClr val="lt1"/>
          </a:fillRef>
          <a:effectRef idx="0">
            <a:schemeClr val="accent1"/>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pPr algn="ctr"/>
            <a:r>
              <a:rPr lang="en-US" sz="1000" dirty="0">
                <a:latin typeface="Arial" panose="020B0604020202020204" pitchFamily="34" charset="0"/>
                <a:ea typeface="Calibri" panose="020F0502020204030204" pitchFamily="34" charset="0"/>
                <a:cs typeface="Arial" panose="020B0604020202020204" pitchFamily="34" charset="0"/>
              </a:rPr>
              <a:t>‘who’ and ‘why’ questions: who is responsible and why is it happening?”</a:t>
            </a:r>
          </a:p>
          <a:p>
            <a:pPr algn="ctr">
              <a:spcAft>
                <a:spcPts val="600"/>
              </a:spcAft>
            </a:pPr>
            <a:r>
              <a:rPr lang="en-US" sz="1000" dirty="0">
                <a:latin typeface="Arial" panose="020B0604020202020204" pitchFamily="34" charset="0"/>
                <a:ea typeface="Calibri" panose="020F0502020204030204" pitchFamily="34" charset="0"/>
                <a:cs typeface="Arial" panose="020B0604020202020204" pitchFamily="34" charset="0"/>
              </a:rPr>
              <a:t>Using extrinsic data and results of microanalysis to help answer the question(s)</a:t>
            </a:r>
          </a:p>
        </p:txBody>
      </p:sp>
      <p:sp>
        <p:nvSpPr>
          <p:cNvPr id="27" name="Rectangular Callout 26"/>
          <p:cNvSpPr/>
          <p:nvPr/>
        </p:nvSpPr>
        <p:spPr>
          <a:xfrm>
            <a:off x="1182356" y="1245997"/>
            <a:ext cx="3084844" cy="1473433"/>
          </a:xfrm>
          <a:prstGeom prst="wedgeRectCallout">
            <a:avLst>
              <a:gd name="adj1" fmla="val 61730"/>
              <a:gd name="adj2" fmla="val 103725"/>
            </a:avLst>
          </a:prstGeom>
        </p:spPr>
        <p:style>
          <a:lnRef idx="2">
            <a:schemeClr val="accent1"/>
          </a:lnRef>
          <a:fillRef idx="1">
            <a:schemeClr val="lt1"/>
          </a:fillRef>
          <a:effectRef idx="0">
            <a:schemeClr val="accent1"/>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pPr algn="ctr">
              <a:lnSpc>
                <a:spcPct val="107000"/>
              </a:lnSpc>
            </a:pPr>
            <a:r>
              <a:rPr lang="en-US" sz="1000" dirty="0">
                <a:latin typeface="Arial" panose="020B0604020202020204" pitchFamily="34" charset="0"/>
                <a:ea typeface="Calibri" panose="020F0502020204030204" pitchFamily="34" charset="0"/>
                <a:cs typeface="Arial" panose="020B0604020202020204" pitchFamily="34" charset="0"/>
              </a:rPr>
              <a:t>“How to think”</a:t>
            </a:r>
          </a:p>
          <a:p>
            <a:pPr algn="ctr">
              <a:lnSpc>
                <a:spcPct val="107000"/>
              </a:lnSpc>
            </a:pPr>
            <a:r>
              <a:rPr lang="en-US" sz="1000" dirty="0">
                <a:latin typeface="Arial" panose="020B0604020202020204" pitchFamily="34" charset="0"/>
                <a:ea typeface="Calibri" panose="020F0502020204030204" pitchFamily="34" charset="0"/>
                <a:cs typeface="Arial" panose="020B0604020202020204" pitchFamily="34" charset="0"/>
              </a:rPr>
              <a:t>Analytical Skillset:</a:t>
            </a:r>
          </a:p>
          <a:p>
            <a:pPr algn="ctr">
              <a:lnSpc>
                <a:spcPct val="107000"/>
              </a:lnSpc>
            </a:pPr>
            <a:r>
              <a:rPr lang="en-US" sz="1000" dirty="0">
                <a:latin typeface="Arial" panose="020B0604020202020204" pitchFamily="34" charset="0"/>
                <a:ea typeface="Calibri" panose="020F0502020204030204" pitchFamily="34" charset="0"/>
                <a:cs typeface="Arial" panose="020B0604020202020204" pitchFamily="34" charset="0"/>
              </a:rPr>
              <a:t>Defining/hypotheses generation</a:t>
            </a:r>
          </a:p>
          <a:p>
            <a:pPr algn="ctr">
              <a:lnSpc>
                <a:spcPct val="107000"/>
              </a:lnSpc>
            </a:pPr>
            <a:r>
              <a:rPr lang="en-US" sz="1000" dirty="0">
                <a:latin typeface="Arial" panose="020B0604020202020204" pitchFamily="34" charset="0"/>
                <a:ea typeface="Calibri" panose="020F0502020204030204" pitchFamily="34" charset="0"/>
                <a:cs typeface="Arial" panose="020B0604020202020204" pitchFamily="34" charset="0"/>
              </a:rPr>
              <a:t>What-if analysis</a:t>
            </a:r>
          </a:p>
          <a:p>
            <a:pPr algn="ctr">
              <a:lnSpc>
                <a:spcPct val="107000"/>
              </a:lnSpc>
            </a:pPr>
            <a:r>
              <a:rPr lang="en-US" sz="1000" dirty="0">
                <a:latin typeface="Arial" panose="020B0604020202020204" pitchFamily="34" charset="0"/>
                <a:ea typeface="Calibri" panose="020F0502020204030204" pitchFamily="34" charset="0"/>
                <a:cs typeface="Arial" panose="020B0604020202020204" pitchFamily="34" charset="0"/>
              </a:rPr>
              <a:t>Assumption checks</a:t>
            </a:r>
          </a:p>
          <a:p>
            <a:pPr algn="ctr">
              <a:lnSpc>
                <a:spcPct val="107000"/>
              </a:lnSpc>
            </a:pPr>
            <a:r>
              <a:rPr lang="en-US" sz="1000" dirty="0">
                <a:latin typeface="Arial" panose="020B0604020202020204" pitchFamily="34" charset="0"/>
                <a:ea typeface="Calibri" panose="020F0502020204030204" pitchFamily="34" charset="0"/>
                <a:cs typeface="Arial" panose="020B0604020202020204" pitchFamily="34" charset="0"/>
              </a:rPr>
              <a:t>Logical fallacies, biases, perceptions</a:t>
            </a:r>
          </a:p>
          <a:p>
            <a:pPr algn="ctr">
              <a:lnSpc>
                <a:spcPct val="107000"/>
              </a:lnSpc>
            </a:pPr>
            <a:r>
              <a:rPr lang="en-US" sz="1000" dirty="0">
                <a:latin typeface="Arial" panose="020B0604020202020204" pitchFamily="34" charset="0"/>
                <a:ea typeface="Calibri" panose="020F0502020204030204" pitchFamily="34" charset="0"/>
                <a:cs typeface="Arial" panose="020B0604020202020204" pitchFamily="34" charset="0"/>
              </a:rPr>
              <a:t>Filter data (understand-&gt;discard irrelevant)</a:t>
            </a:r>
          </a:p>
          <a:p>
            <a:pPr algn="ctr">
              <a:lnSpc>
                <a:spcPct val="107000"/>
              </a:lnSpc>
            </a:pPr>
            <a:r>
              <a:rPr lang="en-US" sz="1000" dirty="0">
                <a:latin typeface="Arial" panose="020B0604020202020204" pitchFamily="34" charset="0"/>
                <a:ea typeface="Calibri" panose="020F0502020204030204" pitchFamily="34" charset="0"/>
                <a:cs typeface="Arial" panose="020B0604020202020204" pitchFamily="34" charset="0"/>
              </a:rPr>
              <a:t>Reduce data (classify, correlate, summarize, trend)</a:t>
            </a:r>
          </a:p>
        </p:txBody>
      </p:sp>
      <p:sp>
        <p:nvSpPr>
          <p:cNvPr id="28" name="Striped Right Arrow 27"/>
          <p:cNvSpPr/>
          <p:nvPr/>
        </p:nvSpPr>
        <p:spPr>
          <a:xfrm rot="20426471">
            <a:off x="3433716" y="3691866"/>
            <a:ext cx="987443" cy="540584"/>
          </a:xfrm>
          <a:prstGeom prst="stripedRightArrow">
            <a:avLst/>
          </a:prstGeom>
        </p:spPr>
        <p:style>
          <a:lnRef idx="2">
            <a:schemeClr val="accent1"/>
          </a:lnRef>
          <a:fillRef idx="1">
            <a:schemeClr val="lt1"/>
          </a:fillRef>
          <a:effectRef idx="0">
            <a:schemeClr val="accent1"/>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pPr algn="ctr">
              <a:lnSpc>
                <a:spcPct val="107000"/>
              </a:lnSpc>
              <a:spcAft>
                <a:spcPts val="600"/>
              </a:spcAft>
            </a:pPr>
            <a:r>
              <a:rPr lang="en-US" sz="825" dirty="0">
                <a:ea typeface="Calibri" panose="020F0502020204030204" pitchFamily="34" charset="0"/>
                <a:cs typeface="Times New Roman" panose="02020603050405020304" pitchFamily="18" charset="0"/>
              </a:rPr>
              <a:t>Identify Case</a:t>
            </a:r>
          </a:p>
        </p:txBody>
      </p:sp>
      <p:sp>
        <p:nvSpPr>
          <p:cNvPr id="29" name="Rectangular Callout 28"/>
          <p:cNvSpPr/>
          <p:nvPr/>
        </p:nvSpPr>
        <p:spPr>
          <a:xfrm>
            <a:off x="6501284" y="3826941"/>
            <a:ext cx="2308848" cy="1006316"/>
          </a:xfrm>
          <a:prstGeom prst="wedgeRectCallout">
            <a:avLst>
              <a:gd name="adj1" fmla="val -56246"/>
              <a:gd name="adj2" fmla="val -76260"/>
            </a:avLst>
          </a:prstGeom>
        </p:spPr>
        <p:style>
          <a:lnRef idx="2">
            <a:schemeClr val="accent1"/>
          </a:lnRef>
          <a:fillRef idx="1">
            <a:schemeClr val="lt1"/>
          </a:fillRef>
          <a:effectRef idx="0">
            <a:schemeClr val="accent1"/>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pPr algn="ctr">
              <a:lnSpc>
                <a:spcPct val="107000"/>
              </a:lnSpc>
            </a:pPr>
            <a:r>
              <a:rPr lang="en-US" sz="1000" dirty="0">
                <a:latin typeface="Arial" panose="020B0604020202020204" pitchFamily="34" charset="0"/>
                <a:ea typeface="Calibri" panose="020F0502020204030204" pitchFamily="34" charset="0"/>
                <a:cs typeface="Arial" panose="020B0604020202020204" pitchFamily="34" charset="0"/>
              </a:rPr>
              <a:t>Intrinsic (helps with what and how):</a:t>
            </a:r>
          </a:p>
          <a:p>
            <a:pPr algn="ctr">
              <a:lnSpc>
                <a:spcPct val="107000"/>
              </a:lnSpc>
            </a:pPr>
            <a:r>
              <a:rPr lang="en-US" sz="1000" dirty="0">
                <a:latin typeface="Arial" panose="020B0604020202020204" pitchFamily="34" charset="0"/>
                <a:ea typeface="Calibri" panose="020F0502020204030204" pitchFamily="34" charset="0"/>
                <a:cs typeface="Arial" panose="020B0604020202020204" pitchFamily="34" charset="0"/>
              </a:rPr>
              <a:t>Logs (security sensors, action logs)</a:t>
            </a:r>
          </a:p>
          <a:p>
            <a:pPr algn="ctr">
              <a:lnSpc>
                <a:spcPct val="107000"/>
              </a:lnSpc>
            </a:pPr>
            <a:r>
              <a:rPr lang="en-US" sz="1000" dirty="0">
                <a:latin typeface="Arial" panose="020B0604020202020204" pitchFamily="34" charset="0"/>
                <a:ea typeface="Calibri" panose="020F0502020204030204" pitchFamily="34" charset="0"/>
                <a:cs typeface="Arial" panose="020B0604020202020204" pitchFamily="34" charset="0"/>
              </a:rPr>
              <a:t>Traffic Capture (PCAP, netflow)</a:t>
            </a:r>
          </a:p>
          <a:p>
            <a:pPr algn="ctr">
              <a:lnSpc>
                <a:spcPct val="107000"/>
              </a:lnSpc>
            </a:pPr>
            <a:r>
              <a:rPr lang="en-US" sz="1000" dirty="0">
                <a:latin typeface="Arial" panose="020B0604020202020204" pitchFamily="34" charset="0"/>
                <a:ea typeface="Calibri" panose="020F0502020204030204" pitchFamily="34" charset="0"/>
                <a:cs typeface="Arial" panose="020B0604020202020204" pitchFamily="34" charset="0"/>
              </a:rPr>
              <a:t>Extrinsic (helps with who and why):</a:t>
            </a:r>
          </a:p>
          <a:p>
            <a:pPr algn="ctr">
              <a:lnSpc>
                <a:spcPct val="107000"/>
              </a:lnSpc>
            </a:pPr>
            <a:r>
              <a:rPr lang="en-US" sz="1000" dirty="0">
                <a:latin typeface="Arial" panose="020B0604020202020204" pitchFamily="34" charset="0"/>
                <a:ea typeface="Calibri" panose="020F0502020204030204" pitchFamily="34" charset="0"/>
                <a:cs typeface="Arial" panose="020B0604020202020204" pitchFamily="34" charset="0"/>
              </a:rPr>
              <a:t>Existing reports</a:t>
            </a:r>
          </a:p>
          <a:p>
            <a:pPr algn="ctr">
              <a:lnSpc>
                <a:spcPct val="107000"/>
              </a:lnSpc>
            </a:pPr>
            <a:r>
              <a:rPr lang="en-US" sz="1000" dirty="0">
                <a:latin typeface="Arial" panose="020B0604020202020204" pitchFamily="34" charset="0"/>
                <a:ea typeface="Calibri" panose="020F0502020204030204" pitchFamily="34" charset="0"/>
                <a:cs typeface="Arial" panose="020B0604020202020204" pitchFamily="34" charset="0"/>
              </a:rPr>
              <a:t>Attribution info (registration-type)</a:t>
            </a:r>
          </a:p>
        </p:txBody>
      </p:sp>
      <p:sp>
        <p:nvSpPr>
          <p:cNvPr id="30" name="Rectangular Callout 29"/>
          <p:cNvSpPr/>
          <p:nvPr/>
        </p:nvSpPr>
        <p:spPr>
          <a:xfrm>
            <a:off x="1534399" y="4233279"/>
            <a:ext cx="1533246" cy="746778"/>
          </a:xfrm>
          <a:prstGeom prst="wedgeRectCallout">
            <a:avLst>
              <a:gd name="adj1" fmla="val 85882"/>
              <a:gd name="adj2" fmla="val -69555"/>
            </a:avLst>
          </a:prstGeom>
        </p:spPr>
        <p:style>
          <a:lnRef idx="2">
            <a:schemeClr val="accent1"/>
          </a:lnRef>
          <a:fillRef idx="1">
            <a:schemeClr val="lt1"/>
          </a:fillRef>
          <a:effectRef idx="0">
            <a:schemeClr val="accent1"/>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pPr algn="ctr"/>
            <a:r>
              <a:rPr lang="en-US" sz="1000" dirty="0">
                <a:latin typeface="Arial" panose="020B0604020202020204" pitchFamily="34" charset="0"/>
                <a:ea typeface="Calibri" panose="020F0502020204030204" pitchFamily="34" charset="0"/>
                <a:cs typeface="Arial" panose="020B0604020202020204" pitchFamily="34" charset="0"/>
              </a:rPr>
              <a:t>User Reports</a:t>
            </a:r>
          </a:p>
          <a:p>
            <a:pPr algn="ctr"/>
            <a:r>
              <a:rPr lang="en-US" sz="1000" dirty="0">
                <a:latin typeface="Arial" panose="020B0604020202020204" pitchFamily="34" charset="0"/>
                <a:ea typeface="Calibri" panose="020F0502020204030204" pitchFamily="34" charset="0"/>
                <a:cs typeface="Arial" panose="020B0604020202020204" pitchFamily="34" charset="0"/>
              </a:rPr>
              <a:t>Alerts (SIEM, IDS/IPS)</a:t>
            </a:r>
          </a:p>
          <a:p>
            <a:pPr algn="ctr"/>
            <a:r>
              <a:rPr lang="en-US" sz="1000" dirty="0">
                <a:latin typeface="Arial" panose="020B0604020202020204" pitchFamily="34" charset="0"/>
                <a:ea typeface="Calibri" panose="020F0502020204030204" pitchFamily="34" charset="0"/>
                <a:cs typeface="Arial" panose="020B0604020202020204" pitchFamily="34" charset="0"/>
              </a:rPr>
              <a:t>Hunt (intel, report, vul scan, honeypot)</a:t>
            </a:r>
          </a:p>
          <a:p>
            <a:pPr algn="ctr"/>
            <a:r>
              <a:rPr lang="en-US" sz="1000" dirty="0">
                <a:latin typeface="Arial" panose="020B0604020202020204" pitchFamily="34" charset="0"/>
                <a:ea typeface="Calibri" panose="020F0502020204030204" pitchFamily="34" charset="0"/>
                <a:cs typeface="Arial" panose="020B0604020202020204" pitchFamily="34" charset="0"/>
              </a:rPr>
              <a:t>Curiosity</a:t>
            </a:r>
          </a:p>
        </p:txBody>
      </p:sp>
      <p:sp>
        <p:nvSpPr>
          <p:cNvPr id="31" name="Rectangular Callout 30"/>
          <p:cNvSpPr/>
          <p:nvPr/>
        </p:nvSpPr>
        <p:spPr>
          <a:xfrm>
            <a:off x="1523353" y="2917392"/>
            <a:ext cx="1142518" cy="876427"/>
          </a:xfrm>
          <a:prstGeom prst="wedgeRectCallout">
            <a:avLst>
              <a:gd name="adj1" fmla="val 98706"/>
              <a:gd name="adj2" fmla="val -16411"/>
            </a:avLst>
          </a:prstGeom>
        </p:spPr>
        <p:style>
          <a:lnRef idx="2">
            <a:schemeClr val="accent1"/>
          </a:lnRef>
          <a:fillRef idx="1">
            <a:schemeClr val="lt1"/>
          </a:fillRef>
          <a:effectRef idx="0">
            <a:schemeClr val="accent1"/>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pPr algn="ctr"/>
            <a:r>
              <a:rPr lang="en-US" sz="1050" dirty="0">
                <a:latin typeface="Arial" panose="020B0604020202020204" pitchFamily="34" charset="0"/>
                <a:ea typeface="Calibri" panose="020F0502020204030204" pitchFamily="34" charset="0"/>
                <a:cs typeface="Arial" panose="020B0604020202020204" pitchFamily="34" charset="0"/>
              </a:rPr>
              <a:t>To:</a:t>
            </a:r>
          </a:p>
          <a:p>
            <a:pPr algn="ctr"/>
            <a:r>
              <a:rPr lang="en-US" sz="1000" dirty="0">
                <a:latin typeface="Arial" panose="020B0604020202020204" pitchFamily="34" charset="0"/>
                <a:ea typeface="Calibri" panose="020F0502020204030204" pitchFamily="34" charset="0"/>
                <a:cs typeface="Arial" panose="020B0604020202020204" pitchFamily="34" charset="0"/>
              </a:rPr>
              <a:t>Management</a:t>
            </a:r>
            <a:endParaRPr lang="en-US" sz="1050" dirty="0">
              <a:latin typeface="Arial" panose="020B0604020202020204" pitchFamily="34" charset="0"/>
              <a:ea typeface="Calibri" panose="020F0502020204030204" pitchFamily="34" charset="0"/>
              <a:cs typeface="Arial" panose="020B0604020202020204" pitchFamily="34" charset="0"/>
            </a:endParaRPr>
          </a:p>
          <a:p>
            <a:pPr algn="ctr"/>
            <a:r>
              <a:rPr lang="en-US" sz="1050" dirty="0">
                <a:latin typeface="Arial" panose="020B0604020202020204" pitchFamily="34" charset="0"/>
                <a:ea typeface="Calibri" panose="020F0502020204030204" pitchFamily="34" charset="0"/>
                <a:cs typeface="Arial" panose="020B0604020202020204" pitchFamily="34" charset="0"/>
              </a:rPr>
              <a:t>Automata</a:t>
            </a:r>
          </a:p>
          <a:p>
            <a:pPr algn="ctr"/>
            <a:r>
              <a:rPr lang="en-US" sz="1050" dirty="0">
                <a:latin typeface="Arial" panose="020B0604020202020204" pitchFamily="34" charset="0"/>
                <a:ea typeface="Calibri" panose="020F0502020204030204" pitchFamily="34" charset="0"/>
                <a:cs typeface="Arial" panose="020B0604020202020204" pitchFamily="34" charset="0"/>
              </a:rPr>
              <a:t>Engineering</a:t>
            </a:r>
          </a:p>
          <a:p>
            <a:pPr algn="ctr"/>
            <a:r>
              <a:rPr lang="en-US" sz="1050" dirty="0">
                <a:latin typeface="Arial" panose="020B0604020202020204" pitchFamily="34" charset="0"/>
                <a:ea typeface="Calibri" panose="020F0502020204030204" pitchFamily="34" charset="0"/>
                <a:cs typeface="Arial" panose="020B0604020202020204" pitchFamily="34" charset="0"/>
              </a:rPr>
              <a:t>History</a:t>
            </a:r>
          </a:p>
        </p:txBody>
      </p:sp>
    </p:spTree>
    <p:extLst>
      <p:ext uri="{BB962C8B-B14F-4D97-AF65-F5344CB8AC3E}">
        <p14:creationId xmlns:p14="http://schemas.microsoft.com/office/powerpoint/2010/main" val="406530491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Mail Log from Web Server</a:t>
            </a:r>
            <a:endParaRPr lang="en-US" dirty="0"/>
          </a:p>
        </p:txBody>
      </p:sp>
      <p:sp>
        <p:nvSpPr>
          <p:cNvPr id="3" name="Content Placeholder 2"/>
          <p:cNvSpPr>
            <a:spLocks noGrp="1"/>
          </p:cNvSpPr>
          <p:nvPr>
            <p:ph idx="1"/>
          </p:nvPr>
        </p:nvSpPr>
        <p:spPr>
          <a:xfrm>
            <a:off x="384242" y="1004188"/>
            <a:ext cx="8229600" cy="4474408"/>
          </a:xfrm>
          <a:solidFill>
            <a:schemeClr val="accent3">
              <a:lumMod val="20000"/>
              <a:lumOff val="80000"/>
            </a:schemeClr>
          </a:solidFill>
          <a:ln>
            <a:solidFill>
              <a:schemeClr val="tx1"/>
            </a:solidFill>
          </a:ln>
        </p:spPr>
        <p:txBody>
          <a:bodyPr lIns="91440" tIns="91440" bIns="91440"/>
          <a:lstStyle/>
          <a:p>
            <a:r>
              <a:rPr lang="en-US" sz="1600" dirty="0"/>
              <a:t>Sep  9 16:50:19 dv </a:t>
            </a:r>
            <a:r>
              <a:rPr lang="en-US" sz="1600" dirty="0" err="1"/>
              <a:t>qmail</a:t>
            </a:r>
            <a:r>
              <a:rPr lang="en-US" sz="1600" dirty="0"/>
              <a:t>: 1223077819.930048 new </a:t>
            </a:r>
            <a:r>
              <a:rPr lang="en-US" sz="1600" dirty="0" err="1"/>
              <a:t>msg</a:t>
            </a:r>
            <a:r>
              <a:rPr lang="en-US" sz="1600" dirty="0"/>
              <a:t> 163786382</a:t>
            </a:r>
          </a:p>
          <a:p>
            <a:r>
              <a:rPr lang="en-US" sz="1600" dirty="0"/>
              <a:t>Sep  9 16:50:19 dv </a:t>
            </a:r>
            <a:r>
              <a:rPr lang="en-US" sz="1600" dirty="0" err="1"/>
              <a:t>qmail</a:t>
            </a:r>
            <a:r>
              <a:rPr lang="en-US" sz="1600" dirty="0"/>
              <a:t>: 1223077819.930096 info </a:t>
            </a:r>
            <a:r>
              <a:rPr lang="en-US" sz="1600" dirty="0" err="1"/>
              <a:t>msg</a:t>
            </a:r>
            <a:r>
              <a:rPr lang="en-US" sz="1600" dirty="0"/>
              <a:t> 163786382: bytes 1278560 from &lt;&gt; </a:t>
            </a:r>
            <a:r>
              <a:rPr lang="en-US" sz="1600" dirty="0" err="1"/>
              <a:t>qp</a:t>
            </a:r>
            <a:r>
              <a:rPr lang="en-US" sz="1600" dirty="0"/>
              <a:t> 24106 </a:t>
            </a:r>
            <a:r>
              <a:rPr lang="en-US" sz="1600" dirty="0" err="1"/>
              <a:t>uid</a:t>
            </a:r>
            <a:r>
              <a:rPr lang="en-US" sz="1600" dirty="0"/>
              <a:t> 2522</a:t>
            </a:r>
          </a:p>
          <a:p>
            <a:r>
              <a:rPr lang="en-US" sz="1600" dirty="0"/>
              <a:t>Sep  9 16:50:19 dv </a:t>
            </a:r>
            <a:r>
              <a:rPr lang="en-US" sz="1600" dirty="0" err="1"/>
              <a:t>qmail</a:t>
            </a:r>
            <a:r>
              <a:rPr lang="en-US" sz="1600" dirty="0"/>
              <a:t>: 1223077819.937789 starting delivery 2: </a:t>
            </a:r>
            <a:r>
              <a:rPr lang="en-US" sz="1600" dirty="0" err="1"/>
              <a:t>msg</a:t>
            </a:r>
            <a:r>
              <a:rPr lang="en-US" sz="1600" dirty="0"/>
              <a:t> 163786382 to fsmithe.ct1@gmail.com</a:t>
            </a:r>
          </a:p>
          <a:p>
            <a:r>
              <a:rPr lang="en-US" sz="1600" dirty="0"/>
              <a:t>Sep  9 16:50:19 dv </a:t>
            </a:r>
            <a:r>
              <a:rPr lang="en-US" sz="1600" dirty="0" err="1"/>
              <a:t>qmail</a:t>
            </a:r>
            <a:r>
              <a:rPr lang="en-US" sz="1600" dirty="0"/>
              <a:t>: 1223077819.937835 status: local 1/10 remote 0/20</a:t>
            </a:r>
          </a:p>
          <a:p>
            <a:r>
              <a:rPr lang="en-US" sz="1600" dirty="0"/>
              <a:t>Sep  9 16:50:19 dv </a:t>
            </a:r>
            <a:r>
              <a:rPr lang="en-US" sz="1600" dirty="0" err="1"/>
              <a:t>qmail</a:t>
            </a:r>
            <a:r>
              <a:rPr lang="en-US" sz="1600" dirty="0"/>
              <a:t>-local-handlers[24107]: Handlers Filter before-local for </a:t>
            </a:r>
            <a:r>
              <a:rPr lang="en-US" sz="1600" dirty="0" err="1"/>
              <a:t>qmail</a:t>
            </a:r>
            <a:r>
              <a:rPr lang="en-US" sz="1600" dirty="0"/>
              <a:t> started ...</a:t>
            </a:r>
          </a:p>
          <a:p>
            <a:r>
              <a:rPr lang="en-US" sz="1600" dirty="0"/>
              <a:t>Sep  9 16:50:19 dv </a:t>
            </a:r>
            <a:r>
              <a:rPr lang="en-US" sz="1600" dirty="0" err="1"/>
              <a:t>qmail</a:t>
            </a:r>
            <a:r>
              <a:rPr lang="en-US" sz="1600" dirty="0"/>
              <a:t>-local-handlers[24107]: from=fsmithe@dem.cc1.</a:t>
            </a:r>
          </a:p>
          <a:p>
            <a:r>
              <a:rPr lang="en-US" sz="1600" dirty="0"/>
              <a:t>Sep  9 16:50:19 dv </a:t>
            </a:r>
            <a:r>
              <a:rPr lang="en-US" sz="1600" dirty="0" err="1"/>
              <a:t>qmail</a:t>
            </a:r>
            <a:r>
              <a:rPr lang="en-US" sz="1600" dirty="0"/>
              <a:t>-local-handlers[24107]: to=fsmithe.ct1@gmail.com</a:t>
            </a:r>
          </a:p>
          <a:p>
            <a:r>
              <a:rPr lang="en-US" sz="1600" dirty="0"/>
              <a:t>Sep  9 16:50:20 dv </a:t>
            </a:r>
            <a:r>
              <a:rPr lang="en-US" sz="1600" dirty="0" err="1"/>
              <a:t>qmail</a:t>
            </a:r>
            <a:r>
              <a:rPr lang="en-US" sz="1600" dirty="0"/>
              <a:t>: 1223077820.159866 delivery 2: success: did_0+0+2/</a:t>
            </a:r>
          </a:p>
          <a:p>
            <a:r>
              <a:rPr lang="en-US" sz="1600" dirty="0"/>
              <a:t>Sep  9 16:50:20 dv </a:t>
            </a:r>
            <a:r>
              <a:rPr lang="en-US" sz="1600" dirty="0" err="1"/>
              <a:t>qmail</a:t>
            </a:r>
            <a:r>
              <a:rPr lang="en-US" sz="1600" dirty="0"/>
              <a:t>: 1223077820.160087 status: local 0/10 remote 0/20</a:t>
            </a:r>
          </a:p>
          <a:p>
            <a:r>
              <a:rPr lang="en-US" sz="1600" dirty="0"/>
              <a:t>Sep  9 16:50:20 dv </a:t>
            </a:r>
            <a:r>
              <a:rPr lang="en-US" sz="1600" dirty="0" err="1"/>
              <a:t>qmail</a:t>
            </a:r>
            <a:r>
              <a:rPr lang="en-US" sz="1600" dirty="0"/>
              <a:t>: 1223077820.160159 end </a:t>
            </a:r>
            <a:r>
              <a:rPr lang="en-US" sz="1600" dirty="0" err="1"/>
              <a:t>msg</a:t>
            </a:r>
            <a:r>
              <a:rPr lang="en-US" sz="1600" dirty="0"/>
              <a:t> 163786382</a:t>
            </a:r>
          </a:p>
        </p:txBody>
      </p:sp>
      <p:sp>
        <p:nvSpPr>
          <p:cNvPr id="5" name="TextBox 4"/>
          <p:cNvSpPr txBox="1"/>
          <p:nvPr/>
        </p:nvSpPr>
        <p:spPr>
          <a:xfrm>
            <a:off x="381000" y="5653825"/>
            <a:ext cx="8232842" cy="523220"/>
          </a:xfrm>
          <a:prstGeom prst="rect">
            <a:avLst/>
          </a:prstGeom>
          <a:solidFill>
            <a:schemeClr val="accent4">
              <a:lumMod val="20000"/>
              <a:lumOff val="80000"/>
            </a:schemeClr>
          </a:solidFill>
          <a:ln>
            <a:solidFill>
              <a:schemeClr val="tx1"/>
            </a:solidFill>
          </a:ln>
        </p:spPr>
        <p:txBody>
          <a:bodyPr wrap="square" lIns="91440" tIns="91440" rIns="0" bIns="91440" rtlCol="0">
            <a:spAutoFit/>
          </a:bodyPr>
          <a:lstStyle/>
          <a:p>
            <a:r>
              <a:rPr lang="en-US" sz="2200" dirty="0">
                <a:latin typeface="Arial"/>
                <a:cs typeface="Arial"/>
              </a:rPr>
              <a:t>Note: F. </a:t>
            </a:r>
            <a:r>
              <a:rPr lang="en-US" sz="2200" dirty="0" err="1">
                <a:latin typeface="Arial"/>
                <a:cs typeface="Arial"/>
              </a:rPr>
              <a:t>Smithe</a:t>
            </a:r>
            <a:r>
              <a:rPr lang="en-US" sz="2200" dirty="0">
                <a:latin typeface="Arial"/>
                <a:cs typeface="Arial"/>
              </a:rPr>
              <a:t> denies having a </a:t>
            </a:r>
            <a:r>
              <a:rPr lang="en-US" sz="2200" dirty="0" err="1">
                <a:latin typeface="Arial"/>
                <a:cs typeface="Arial"/>
              </a:rPr>
              <a:t>gmail</a:t>
            </a:r>
            <a:r>
              <a:rPr lang="en-US" sz="2200" dirty="0">
                <a:latin typeface="Arial"/>
                <a:cs typeface="Arial"/>
              </a:rPr>
              <a:t> account fsmithe.ct1.</a:t>
            </a:r>
          </a:p>
        </p:txBody>
      </p:sp>
    </p:spTree>
    <p:extLst>
      <p:ext uri="{BB962C8B-B14F-4D97-AF65-F5344CB8AC3E}">
        <p14:creationId xmlns:p14="http://schemas.microsoft.com/office/powerpoint/2010/main" val="31146651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Application Data from Web Server</a:t>
            </a:r>
            <a:endParaRPr lang="en-US" dirty="0"/>
          </a:p>
        </p:txBody>
      </p:sp>
      <p:sp>
        <p:nvSpPr>
          <p:cNvPr id="3" name="Content Placeholder 2"/>
          <p:cNvSpPr>
            <a:spLocks noGrp="1"/>
          </p:cNvSpPr>
          <p:nvPr>
            <p:ph idx="1"/>
          </p:nvPr>
        </p:nvSpPr>
        <p:spPr/>
        <p:txBody>
          <a:bodyPr/>
          <a:lstStyle/>
          <a:p>
            <a:r>
              <a:rPr lang="en-US"/>
              <a:t>Transaction Count for September</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3809622370"/>
              </p:ext>
            </p:extLst>
          </p:nvPr>
        </p:nvGraphicFramePr>
        <p:xfrm>
          <a:off x="509278" y="1887452"/>
          <a:ext cx="7339780" cy="2865120"/>
        </p:xfrm>
        <a:graphic>
          <a:graphicData uri="http://schemas.openxmlformats.org/drawingml/2006/table">
            <a:tbl>
              <a:tblPr firstRow="1" bandRow="1">
                <a:tableStyleId>{5C22544A-7EE6-4342-B048-85BDC9FD1C3A}</a:tableStyleId>
              </a:tblPr>
              <a:tblGrid>
                <a:gridCol w="1834945">
                  <a:extLst>
                    <a:ext uri="{9D8B030D-6E8A-4147-A177-3AD203B41FA5}">
                      <a16:colId xmlns:a16="http://schemas.microsoft.com/office/drawing/2014/main" xmlns="" val="20000"/>
                    </a:ext>
                  </a:extLst>
                </a:gridCol>
                <a:gridCol w="1834945">
                  <a:extLst>
                    <a:ext uri="{9D8B030D-6E8A-4147-A177-3AD203B41FA5}">
                      <a16:colId xmlns:a16="http://schemas.microsoft.com/office/drawing/2014/main" xmlns="" val="20001"/>
                    </a:ext>
                  </a:extLst>
                </a:gridCol>
                <a:gridCol w="1834945">
                  <a:extLst>
                    <a:ext uri="{9D8B030D-6E8A-4147-A177-3AD203B41FA5}">
                      <a16:colId xmlns:a16="http://schemas.microsoft.com/office/drawing/2014/main" xmlns="" val="20002"/>
                    </a:ext>
                  </a:extLst>
                </a:gridCol>
                <a:gridCol w="1834945">
                  <a:extLst>
                    <a:ext uri="{9D8B030D-6E8A-4147-A177-3AD203B41FA5}">
                      <a16:colId xmlns:a16="http://schemas.microsoft.com/office/drawing/2014/main" xmlns="" val="20003"/>
                    </a:ext>
                  </a:extLst>
                </a:gridCol>
              </a:tblGrid>
              <a:tr h="370840">
                <a:tc>
                  <a:txBody>
                    <a:bodyPr/>
                    <a:lstStyle/>
                    <a:p>
                      <a:r>
                        <a:rPr lang="en-US" dirty="0"/>
                        <a:t>Application</a:t>
                      </a:r>
                    </a:p>
                  </a:txBody>
                  <a:tcPr/>
                </a:tc>
                <a:tc>
                  <a:txBody>
                    <a:bodyPr/>
                    <a:lstStyle/>
                    <a:p>
                      <a:r>
                        <a:rPr lang="en-US" dirty="0"/>
                        <a:t>Average for September</a:t>
                      </a:r>
                    </a:p>
                  </a:txBody>
                  <a:tcPr/>
                </a:tc>
                <a:tc>
                  <a:txBody>
                    <a:bodyPr/>
                    <a:lstStyle/>
                    <a:p>
                      <a:r>
                        <a:rPr lang="en-US" dirty="0"/>
                        <a:t>September 2018</a:t>
                      </a:r>
                    </a:p>
                  </a:txBody>
                  <a:tcPr/>
                </a:tc>
                <a:tc>
                  <a:txBody>
                    <a:bodyPr/>
                    <a:lstStyle/>
                    <a:p>
                      <a:r>
                        <a:rPr lang="en-US" dirty="0"/>
                        <a:t>Notes</a:t>
                      </a:r>
                    </a:p>
                  </a:txBody>
                  <a:tcPr/>
                </a:tc>
                <a:extLst>
                  <a:ext uri="{0D108BD9-81ED-4DB2-BD59-A6C34878D82A}">
                    <a16:rowId xmlns:a16="http://schemas.microsoft.com/office/drawing/2014/main" xmlns="" val="10000"/>
                  </a:ext>
                </a:extLst>
              </a:tr>
              <a:tr h="370840">
                <a:tc>
                  <a:txBody>
                    <a:bodyPr/>
                    <a:lstStyle/>
                    <a:p>
                      <a:r>
                        <a:rPr lang="en-US" dirty="0"/>
                        <a:t>Administrative</a:t>
                      </a:r>
                      <a:endParaRPr lang="en-US" dirty="0">
                        <a:solidFill>
                          <a:schemeClr val="bg1"/>
                        </a:solidFill>
                      </a:endParaRPr>
                    </a:p>
                  </a:txBody>
                  <a:tcPr/>
                </a:tc>
                <a:tc>
                  <a:txBody>
                    <a:bodyPr/>
                    <a:lstStyle/>
                    <a:p>
                      <a:r>
                        <a:rPr lang="en-US" dirty="0"/>
                        <a:t>450</a:t>
                      </a:r>
                      <a:endParaRPr lang="en-US" dirty="0">
                        <a:solidFill>
                          <a:schemeClr val="bg1"/>
                        </a:solidFill>
                      </a:endParaRPr>
                    </a:p>
                  </a:txBody>
                  <a:tcPr/>
                </a:tc>
                <a:tc>
                  <a:txBody>
                    <a:bodyPr/>
                    <a:lstStyle/>
                    <a:p>
                      <a:r>
                        <a:rPr lang="en-US" dirty="0"/>
                        <a:t>900</a:t>
                      </a:r>
                      <a:endParaRPr lang="en-US" dirty="0">
                        <a:solidFill>
                          <a:schemeClr val="bg1"/>
                        </a:solidFill>
                      </a:endParaRPr>
                    </a:p>
                  </a:txBody>
                  <a:tcPr/>
                </a:tc>
                <a:tc>
                  <a:txBody>
                    <a:bodyPr/>
                    <a:lstStyle/>
                    <a:p>
                      <a:r>
                        <a:rPr lang="en-US" dirty="0"/>
                        <a:t>Comments </a:t>
                      </a:r>
                      <a:endParaRPr lang="en-US" dirty="0">
                        <a:solidFill>
                          <a:schemeClr val="bg1"/>
                        </a:solidFill>
                      </a:endParaRPr>
                    </a:p>
                  </a:txBody>
                  <a:tcPr/>
                </a:tc>
                <a:extLst>
                  <a:ext uri="{0D108BD9-81ED-4DB2-BD59-A6C34878D82A}">
                    <a16:rowId xmlns:a16="http://schemas.microsoft.com/office/drawing/2014/main" xmlns="" val="10001"/>
                  </a:ext>
                </a:extLst>
              </a:tr>
              <a:tr h="370840">
                <a:tc>
                  <a:txBody>
                    <a:bodyPr/>
                    <a:lstStyle/>
                    <a:p>
                      <a:r>
                        <a:rPr lang="en-US" dirty="0"/>
                        <a:t>Gaming</a:t>
                      </a:r>
                      <a:endParaRPr lang="en-US" dirty="0">
                        <a:solidFill>
                          <a:schemeClr val="bg1"/>
                        </a:solidFill>
                      </a:endParaRPr>
                    </a:p>
                  </a:txBody>
                  <a:tcPr/>
                </a:tc>
                <a:tc>
                  <a:txBody>
                    <a:bodyPr/>
                    <a:lstStyle/>
                    <a:p>
                      <a:r>
                        <a:rPr lang="en-US" dirty="0"/>
                        <a:t>210</a:t>
                      </a:r>
                      <a:endParaRPr lang="en-US" dirty="0">
                        <a:solidFill>
                          <a:schemeClr val="bg1"/>
                        </a:solidFill>
                      </a:endParaRPr>
                    </a:p>
                  </a:txBody>
                  <a:tcPr/>
                </a:tc>
                <a:tc>
                  <a:txBody>
                    <a:bodyPr/>
                    <a:lstStyle/>
                    <a:p>
                      <a:r>
                        <a:rPr lang="en-US" dirty="0"/>
                        <a:t>185</a:t>
                      </a:r>
                      <a:endParaRPr lang="en-US" dirty="0">
                        <a:solidFill>
                          <a:schemeClr val="bg1"/>
                        </a:solidFill>
                      </a:endParaRPr>
                    </a:p>
                  </a:txBody>
                  <a:tcPr/>
                </a:tc>
                <a:tc>
                  <a:txBody>
                    <a:bodyPr/>
                    <a:lstStyle/>
                    <a:p>
                      <a:r>
                        <a:rPr lang="en-US" dirty="0"/>
                        <a:t>Game Licenses</a:t>
                      </a:r>
                      <a:endParaRPr lang="en-US" dirty="0">
                        <a:solidFill>
                          <a:schemeClr val="bg1"/>
                        </a:solidFill>
                      </a:endParaRPr>
                    </a:p>
                  </a:txBody>
                  <a:tcPr/>
                </a:tc>
                <a:extLst>
                  <a:ext uri="{0D108BD9-81ED-4DB2-BD59-A6C34878D82A}">
                    <a16:rowId xmlns:a16="http://schemas.microsoft.com/office/drawing/2014/main" xmlns="" val="10002"/>
                  </a:ext>
                </a:extLst>
              </a:tr>
              <a:tr h="370840">
                <a:tc>
                  <a:txBody>
                    <a:bodyPr/>
                    <a:lstStyle/>
                    <a:p>
                      <a:r>
                        <a:rPr lang="en-US" dirty="0"/>
                        <a:t>Voter</a:t>
                      </a:r>
                      <a:endParaRPr lang="en-US" dirty="0">
                        <a:solidFill>
                          <a:schemeClr val="bg1"/>
                        </a:solidFill>
                      </a:endParaRPr>
                    </a:p>
                  </a:txBody>
                  <a:tcPr/>
                </a:tc>
                <a:tc>
                  <a:txBody>
                    <a:bodyPr/>
                    <a:lstStyle/>
                    <a:p>
                      <a:r>
                        <a:rPr lang="en-US" dirty="0"/>
                        <a:t>350</a:t>
                      </a:r>
                      <a:endParaRPr lang="en-US" dirty="0">
                        <a:solidFill>
                          <a:schemeClr val="bg1"/>
                        </a:solidFill>
                      </a:endParaRPr>
                    </a:p>
                  </a:txBody>
                  <a:tcPr/>
                </a:tc>
                <a:tc>
                  <a:txBody>
                    <a:bodyPr/>
                    <a:lstStyle/>
                    <a:p>
                      <a:r>
                        <a:rPr lang="en-US" dirty="0"/>
                        <a:t>144,750</a:t>
                      </a:r>
                      <a:endParaRPr lang="en-US" dirty="0">
                        <a:solidFill>
                          <a:schemeClr val="bg1"/>
                        </a:solidFill>
                      </a:endParaRPr>
                    </a:p>
                  </a:txBody>
                  <a:tcPr/>
                </a:tc>
                <a:tc>
                  <a:txBody>
                    <a:bodyPr/>
                    <a:lstStyle/>
                    <a:p>
                      <a:r>
                        <a:rPr lang="en-US" dirty="0" err="1"/>
                        <a:t>Reg</a:t>
                      </a:r>
                      <a:r>
                        <a:rPr lang="en-US" dirty="0"/>
                        <a:t> and </a:t>
                      </a:r>
                      <a:r>
                        <a:rPr lang="en-US" dirty="0" err="1"/>
                        <a:t>Addrs</a:t>
                      </a:r>
                      <a:endParaRPr lang="en-US" dirty="0">
                        <a:solidFill>
                          <a:schemeClr val="bg1"/>
                        </a:solidFill>
                      </a:endParaRPr>
                    </a:p>
                  </a:txBody>
                  <a:tcPr/>
                </a:tc>
                <a:extLst>
                  <a:ext uri="{0D108BD9-81ED-4DB2-BD59-A6C34878D82A}">
                    <a16:rowId xmlns:a16="http://schemas.microsoft.com/office/drawing/2014/main" xmlns="" val="10003"/>
                  </a:ext>
                </a:extLst>
              </a:tr>
              <a:tr h="370840">
                <a:tc>
                  <a:txBody>
                    <a:bodyPr/>
                    <a:lstStyle/>
                    <a:p>
                      <a:r>
                        <a:rPr lang="en-US" dirty="0"/>
                        <a:t>Medical</a:t>
                      </a:r>
                      <a:endParaRPr lang="en-US" dirty="0">
                        <a:solidFill>
                          <a:schemeClr val="bg1"/>
                        </a:solidFill>
                      </a:endParaRPr>
                    </a:p>
                  </a:txBody>
                  <a:tcPr/>
                </a:tc>
                <a:tc>
                  <a:txBody>
                    <a:bodyPr/>
                    <a:lstStyle/>
                    <a:p>
                      <a:r>
                        <a:rPr lang="en-US" dirty="0"/>
                        <a:t>110</a:t>
                      </a:r>
                      <a:endParaRPr lang="en-US" dirty="0">
                        <a:solidFill>
                          <a:schemeClr val="bg1"/>
                        </a:solidFill>
                      </a:endParaRPr>
                    </a:p>
                  </a:txBody>
                  <a:tcPr/>
                </a:tc>
                <a:tc>
                  <a:txBody>
                    <a:bodyPr/>
                    <a:lstStyle/>
                    <a:p>
                      <a:r>
                        <a:rPr lang="en-US" dirty="0"/>
                        <a:t>95</a:t>
                      </a:r>
                      <a:endParaRPr lang="en-US" dirty="0">
                        <a:solidFill>
                          <a:schemeClr val="bg1"/>
                        </a:solidFill>
                      </a:endParaRPr>
                    </a:p>
                  </a:txBody>
                  <a:tcPr/>
                </a:tc>
                <a:tc>
                  <a:txBody>
                    <a:bodyPr/>
                    <a:lstStyle/>
                    <a:p>
                      <a:r>
                        <a:rPr lang="en-US" dirty="0"/>
                        <a:t>DME Approval</a:t>
                      </a:r>
                      <a:endParaRPr lang="en-US" dirty="0">
                        <a:solidFill>
                          <a:schemeClr val="bg1"/>
                        </a:solidFill>
                      </a:endParaRPr>
                    </a:p>
                  </a:txBody>
                  <a:tcPr/>
                </a:tc>
                <a:extLst>
                  <a:ext uri="{0D108BD9-81ED-4DB2-BD59-A6C34878D82A}">
                    <a16:rowId xmlns:a16="http://schemas.microsoft.com/office/drawing/2014/main" xmlns="" val="10004"/>
                  </a:ext>
                </a:extLst>
              </a:tr>
              <a:tr h="370840">
                <a:tc>
                  <a:txBody>
                    <a:bodyPr/>
                    <a:lstStyle/>
                    <a:p>
                      <a:r>
                        <a:rPr lang="en-US" dirty="0"/>
                        <a:t>Trademark</a:t>
                      </a:r>
                      <a:endParaRPr lang="en-US" dirty="0">
                        <a:solidFill>
                          <a:schemeClr val="bg1"/>
                        </a:solidFill>
                      </a:endParaRPr>
                    </a:p>
                  </a:txBody>
                  <a:tcPr/>
                </a:tc>
                <a:tc>
                  <a:txBody>
                    <a:bodyPr/>
                    <a:lstStyle/>
                    <a:p>
                      <a:r>
                        <a:rPr lang="en-US" dirty="0"/>
                        <a:t>950</a:t>
                      </a:r>
                      <a:endParaRPr lang="en-US" dirty="0">
                        <a:solidFill>
                          <a:schemeClr val="bg1"/>
                        </a:solidFill>
                      </a:endParaRPr>
                    </a:p>
                  </a:txBody>
                  <a:tcPr/>
                </a:tc>
                <a:tc>
                  <a:txBody>
                    <a:bodyPr/>
                    <a:lstStyle/>
                    <a:p>
                      <a:r>
                        <a:rPr lang="en-US" dirty="0"/>
                        <a:t>1,237</a:t>
                      </a:r>
                      <a:endParaRPr lang="en-US" dirty="0">
                        <a:solidFill>
                          <a:schemeClr val="bg1"/>
                        </a:solidFill>
                      </a:endParaRPr>
                    </a:p>
                  </a:txBody>
                  <a:tcPr/>
                </a:tc>
                <a:tc>
                  <a:txBody>
                    <a:bodyPr/>
                    <a:lstStyle/>
                    <a:p>
                      <a:r>
                        <a:rPr lang="en-US" dirty="0"/>
                        <a:t>Registration</a:t>
                      </a:r>
                      <a:endParaRPr lang="en-US" dirty="0">
                        <a:solidFill>
                          <a:schemeClr val="bg1"/>
                        </a:solidFill>
                      </a:endParaRPr>
                    </a:p>
                  </a:txBody>
                  <a:tcPr/>
                </a:tc>
                <a:extLst>
                  <a:ext uri="{0D108BD9-81ED-4DB2-BD59-A6C34878D82A}">
                    <a16:rowId xmlns:a16="http://schemas.microsoft.com/office/drawing/2014/main" xmlns="" val="10005"/>
                  </a:ext>
                </a:extLst>
              </a:tr>
              <a:tr h="370840">
                <a:tc>
                  <a:txBody>
                    <a:bodyPr/>
                    <a:lstStyle/>
                    <a:p>
                      <a:r>
                        <a:rPr lang="en-US" dirty="0"/>
                        <a:t>Licenses</a:t>
                      </a:r>
                      <a:endParaRPr lang="en-US" dirty="0">
                        <a:solidFill>
                          <a:schemeClr val="bg1"/>
                        </a:solidFill>
                      </a:endParaRPr>
                    </a:p>
                  </a:txBody>
                  <a:tcPr/>
                </a:tc>
                <a:tc>
                  <a:txBody>
                    <a:bodyPr/>
                    <a:lstStyle/>
                    <a:p>
                      <a:r>
                        <a:rPr lang="en-US" dirty="0"/>
                        <a:t>710</a:t>
                      </a:r>
                      <a:endParaRPr lang="en-US" dirty="0">
                        <a:solidFill>
                          <a:schemeClr val="bg1"/>
                        </a:solidFill>
                      </a:endParaRPr>
                    </a:p>
                  </a:txBody>
                  <a:tcPr/>
                </a:tc>
                <a:tc>
                  <a:txBody>
                    <a:bodyPr/>
                    <a:lstStyle/>
                    <a:p>
                      <a:r>
                        <a:rPr lang="en-US" dirty="0"/>
                        <a:t>680</a:t>
                      </a:r>
                      <a:endParaRPr lang="en-US" dirty="0">
                        <a:solidFill>
                          <a:schemeClr val="bg1"/>
                        </a:solidFill>
                      </a:endParaRPr>
                    </a:p>
                  </a:txBody>
                  <a:tcPr/>
                </a:tc>
                <a:tc>
                  <a:txBody>
                    <a:bodyPr/>
                    <a:lstStyle/>
                    <a:p>
                      <a:r>
                        <a:rPr lang="en-US" dirty="0"/>
                        <a:t>Business</a:t>
                      </a:r>
                      <a:endParaRPr lang="en-US" dirty="0">
                        <a:solidFill>
                          <a:schemeClr val="bg1"/>
                        </a:solidFill>
                      </a:endParaRPr>
                    </a:p>
                  </a:txBody>
                  <a:tcPr/>
                </a:tc>
                <a:extLst>
                  <a:ext uri="{0D108BD9-81ED-4DB2-BD59-A6C34878D82A}">
                    <a16:rowId xmlns:a16="http://schemas.microsoft.com/office/drawing/2014/main" xmlns="" val="10006"/>
                  </a:ext>
                </a:extLst>
              </a:tr>
            </a:tbl>
          </a:graphicData>
        </a:graphic>
      </p:graphicFrame>
    </p:spTree>
    <p:extLst>
      <p:ext uri="{BB962C8B-B14F-4D97-AF65-F5344CB8AC3E}">
        <p14:creationId xmlns:p14="http://schemas.microsoft.com/office/powerpoint/2010/main" val="42600070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Analytic Acumen: </a:t>
            </a:r>
            <a:br>
              <a:rPr lang="en-US"/>
            </a:br>
            <a:r>
              <a:rPr lang="en-US"/>
              <a:t>Satisfactory is not [Always] Sufficient</a:t>
            </a:r>
            <a:endParaRPr lang="en-US" dirty="0"/>
          </a:p>
        </p:txBody>
      </p:sp>
      <p:sp>
        <p:nvSpPr>
          <p:cNvPr id="3" name="Content Placeholder 2"/>
          <p:cNvSpPr>
            <a:spLocks noGrp="1"/>
          </p:cNvSpPr>
          <p:nvPr>
            <p:ph idx="1"/>
          </p:nvPr>
        </p:nvSpPr>
        <p:spPr>
          <a:xfrm>
            <a:off x="381001" y="1386673"/>
            <a:ext cx="8340968" cy="4709327"/>
          </a:xfrm>
        </p:spPr>
        <p:txBody>
          <a:bodyPr/>
          <a:lstStyle/>
          <a:p>
            <a:r>
              <a:rPr lang="en-US" dirty="0"/>
              <a:t>Satisficing is the strategy that looks for the first “satisfactory” solution, answer, or decision―as opposed to the optimal one.</a:t>
            </a:r>
          </a:p>
          <a:p>
            <a:r>
              <a:rPr lang="en-US" dirty="0"/>
              <a:t>There are many instances where this is a reasonable strategy:</a:t>
            </a:r>
          </a:p>
          <a:p>
            <a:pPr lvl="1"/>
            <a:r>
              <a:rPr lang="en-US" dirty="0"/>
              <a:t>Choosing what to eat for lunch.</a:t>
            </a:r>
          </a:p>
          <a:p>
            <a:pPr lvl="1"/>
            <a:r>
              <a:rPr lang="en-US" dirty="0"/>
              <a:t>Investigating and handling low-impact threats.</a:t>
            </a:r>
          </a:p>
          <a:p>
            <a:r>
              <a:rPr lang="en-US" dirty="0"/>
              <a:t>But following this strategy can have undesired consequences:</a:t>
            </a:r>
          </a:p>
          <a:p>
            <a:pPr lvl="1"/>
            <a:r>
              <a:rPr lang="en-US" dirty="0"/>
              <a:t>In hiring, it can lead to poorly-formed teams that lack diversity and have incompatible personalities.</a:t>
            </a:r>
          </a:p>
          <a:p>
            <a:pPr lvl="1"/>
            <a:r>
              <a:rPr lang="en-US" dirty="0"/>
              <a:t>In malware response, it can lead to reoccurring or spreading infections.</a:t>
            </a:r>
          </a:p>
        </p:txBody>
      </p:sp>
    </p:spTree>
    <p:extLst>
      <p:ext uri="{BB962C8B-B14F-4D97-AF65-F5344CB8AC3E}">
        <p14:creationId xmlns:p14="http://schemas.microsoft.com/office/powerpoint/2010/main" val="207580457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Analytic Acumen: Confirmation and Conservatism Biases</a:t>
            </a:r>
            <a:endParaRPr lang="en-US" dirty="0"/>
          </a:p>
        </p:txBody>
      </p:sp>
      <p:sp>
        <p:nvSpPr>
          <p:cNvPr id="3" name="Content Placeholder 2"/>
          <p:cNvSpPr>
            <a:spLocks noGrp="1"/>
          </p:cNvSpPr>
          <p:nvPr>
            <p:ph idx="1"/>
          </p:nvPr>
        </p:nvSpPr>
        <p:spPr>
          <a:xfrm>
            <a:off x="381001" y="1366576"/>
            <a:ext cx="8340968" cy="4729424"/>
          </a:xfrm>
        </p:spPr>
        <p:txBody>
          <a:bodyPr/>
          <a:lstStyle/>
          <a:p>
            <a:r>
              <a:rPr lang="en-US" dirty="0"/>
              <a:t>Confirmation: people tend to only consider information that confirms their already-held beliefs.</a:t>
            </a:r>
          </a:p>
          <a:p>
            <a:r>
              <a:rPr lang="en-US" dirty="0"/>
              <a:t>Conservatism: people prefer evidence that supports their current beliefs, even when new evidence suggests a change is needed.</a:t>
            </a:r>
          </a:p>
          <a:p>
            <a:r>
              <a:rPr lang="en-US" dirty="0"/>
              <a:t>Actively look for information that question beliefs.</a:t>
            </a:r>
          </a:p>
          <a:p>
            <a:r>
              <a:rPr lang="en-US" dirty="0"/>
              <a:t>Example</a:t>
            </a:r>
          </a:p>
          <a:p>
            <a:pPr marL="233362" lvl="1" indent="0">
              <a:buNone/>
            </a:pPr>
            <a:r>
              <a:rPr lang="en-US" dirty="0"/>
              <a:t>An organization experiences a cyber campaign that they believe is by a certain nation-state. They research indicators that they see in the attack and find that some of them are associated with attacks by that nation-state. They ignore indicators that have no association with that nation-state or disregard information that these indicators are also used by many other actors.</a:t>
            </a:r>
          </a:p>
        </p:txBody>
      </p:sp>
    </p:spTree>
    <p:extLst>
      <p:ext uri="{BB962C8B-B14F-4D97-AF65-F5344CB8AC3E}">
        <p14:creationId xmlns:p14="http://schemas.microsoft.com/office/powerpoint/2010/main" val="118849990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Microanalysis</a:t>
            </a:r>
            <a:endParaRPr lang="en-US" dirty="0"/>
          </a:p>
        </p:txBody>
      </p:sp>
      <p:sp>
        <p:nvSpPr>
          <p:cNvPr id="3" name="Content Placeholder 2"/>
          <p:cNvSpPr>
            <a:spLocks noGrp="1"/>
          </p:cNvSpPr>
          <p:nvPr>
            <p:ph idx="1"/>
          </p:nvPr>
        </p:nvSpPr>
        <p:spPr/>
        <p:txBody>
          <a:bodyPr/>
          <a:lstStyle/>
          <a:p>
            <a:r>
              <a:rPr lang="en-US" dirty="0"/>
              <a:t>Large events are made up of small actions.</a:t>
            </a:r>
          </a:p>
          <a:p>
            <a:r>
              <a:rPr lang="en-US" dirty="0"/>
              <a:t>Microanalysis seeks to identify both what happened in actions, and what details each action yields for the larger event.</a:t>
            </a:r>
          </a:p>
          <a:p>
            <a:pPr lvl="1"/>
            <a:r>
              <a:rPr lang="en-US" dirty="0"/>
              <a:t>Lots of data crawling</a:t>
            </a:r>
          </a:p>
          <a:p>
            <a:pPr lvl="1"/>
            <a:r>
              <a:rPr lang="en-US" dirty="0"/>
              <a:t>Statistics, contrasting, trending</a:t>
            </a:r>
          </a:p>
          <a:p>
            <a:r>
              <a:rPr lang="en-US" dirty="0"/>
              <a:t>Watch out for “satisfactory” answers that might not account for the data.</a:t>
            </a:r>
          </a:p>
          <a:p>
            <a:r>
              <a:rPr lang="en-US" dirty="0"/>
              <a:t>Watch out for prior-held beliefs; try to look at the data with fresh eyes.</a:t>
            </a:r>
          </a:p>
        </p:txBody>
      </p:sp>
    </p:spTree>
    <p:extLst>
      <p:ext uri="{BB962C8B-B14F-4D97-AF65-F5344CB8AC3E}">
        <p14:creationId xmlns:p14="http://schemas.microsoft.com/office/powerpoint/2010/main" val="350436501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6"/>
          <p:cNvSpPr>
            <a:spLocks noGrp="1" noChangeArrowheads="1"/>
          </p:cNvSpPr>
          <p:nvPr>
            <p:ph type="title"/>
          </p:nvPr>
        </p:nvSpPr>
        <p:spPr>
          <a:xfrm>
            <a:off x="381001" y="1546698"/>
            <a:ext cx="5524499" cy="1527008"/>
          </a:xfrm>
        </p:spPr>
        <p:txBody>
          <a:bodyPr/>
          <a:lstStyle/>
          <a:p>
            <a:pPr>
              <a:spcBef>
                <a:spcPct val="60000"/>
              </a:spcBef>
              <a:tabLst>
                <a:tab pos="341313" algn="l"/>
              </a:tabLst>
            </a:pPr>
            <a:r>
              <a:rPr lang="en-US" altLang="en-US" dirty="0">
                <a:latin typeface="Arial" panose="020B0604020202020204" pitchFamily="34" charset="0"/>
              </a:rPr>
              <a:t>Thinking Like An Analyst:</a:t>
            </a:r>
            <a:br>
              <a:rPr lang="en-US" altLang="en-US" dirty="0">
                <a:latin typeface="Arial" panose="020B0604020202020204" pitchFamily="34" charset="0"/>
              </a:rPr>
            </a:br>
            <a:r>
              <a:rPr lang="en-US" altLang="en-US" dirty="0">
                <a:latin typeface="Arial" panose="020B0604020202020204" pitchFamily="34" charset="0"/>
              </a:rPr>
              <a:t>	</a:t>
            </a:r>
            <a:r>
              <a:rPr lang="en-US" altLang="en-US" sz="2800" dirty="0" err="1">
                <a:latin typeface="Arial" panose="020B0604020202020204" pitchFamily="34" charset="0"/>
              </a:rPr>
              <a:t>Macroanalysis</a:t>
            </a:r>
            <a:endParaRPr lang="en-US" altLang="en-US" sz="2100" b="0" dirty="0">
              <a:latin typeface="Arial" panose="020B0604020202020204" pitchFamily="34" charset="0"/>
            </a:endParaRPr>
          </a:p>
        </p:txBody>
      </p:sp>
      <p:sp>
        <p:nvSpPr>
          <p:cNvPr id="2" name="Text Placeholder 1"/>
          <p:cNvSpPr>
            <a:spLocks noGrp="1"/>
          </p:cNvSpPr>
          <p:nvPr>
            <p:ph type="body" sz="quarter" idx="10"/>
          </p:nvPr>
        </p:nvSpPr>
        <p:spPr>
          <a:xfrm>
            <a:off x="993949" y="3175250"/>
            <a:ext cx="4911551" cy="1567571"/>
          </a:xfrm>
        </p:spPr>
        <p:txBody>
          <a:bodyPr/>
          <a:lstStyle/>
          <a:p>
            <a:r>
              <a:rPr lang="en-US" dirty="0"/>
              <a:t>What is </a:t>
            </a:r>
            <a:r>
              <a:rPr lang="en-US" dirty="0" err="1"/>
              <a:t>macroanalysis</a:t>
            </a:r>
            <a:r>
              <a:rPr lang="en-US" dirty="0"/>
              <a:t>?</a:t>
            </a:r>
          </a:p>
          <a:p>
            <a:r>
              <a:rPr lang="en-US" dirty="0"/>
              <a:t>Techniques</a:t>
            </a:r>
          </a:p>
          <a:p>
            <a:r>
              <a:rPr lang="en-US" dirty="0"/>
              <a:t>Mosaic theory</a:t>
            </a:r>
          </a:p>
          <a:p>
            <a:r>
              <a:rPr lang="en-US" dirty="0" err="1"/>
              <a:t>Recency</a:t>
            </a:r>
            <a:r>
              <a:rPr lang="en-US" dirty="0"/>
              <a:t> bias</a:t>
            </a:r>
          </a:p>
        </p:txBody>
      </p:sp>
    </p:spTree>
    <p:extLst>
      <p:ext uri="{BB962C8B-B14F-4D97-AF65-F5344CB8AC3E}">
        <p14:creationId xmlns:p14="http://schemas.microsoft.com/office/powerpoint/2010/main" val="234810825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Analysis Framework – </a:t>
            </a:r>
            <a:r>
              <a:rPr lang="en-US" altLang="en-US" sz="3200" dirty="0" err="1"/>
              <a:t>Macroanalysis</a:t>
            </a:r>
            <a:endParaRPr lang="en-US" dirty="0"/>
          </a:p>
        </p:txBody>
      </p:sp>
      <p:pic>
        <p:nvPicPr>
          <p:cNvPr id="8" name="Content Placeholder 7"/>
          <p:cNvPicPr>
            <a:picLocks noGrp="1" noChangeAspect="1"/>
          </p:cNvPicPr>
          <p:nvPr>
            <p:ph idx="1"/>
          </p:nvPr>
        </p:nvPicPr>
        <p:blipFill>
          <a:blip r:embed="rId3"/>
          <a:stretch>
            <a:fillRect/>
          </a:stretch>
        </p:blipFill>
        <p:spPr>
          <a:xfrm>
            <a:off x="3876025" y="1188969"/>
            <a:ext cx="4889004" cy="4867275"/>
          </a:xfrm>
          <a:prstGeom prst="rect">
            <a:avLst/>
          </a:prstGeom>
        </p:spPr>
      </p:pic>
      <p:sp>
        <p:nvSpPr>
          <p:cNvPr id="5" name="Rectangular Callout 4"/>
          <p:cNvSpPr/>
          <p:nvPr/>
        </p:nvSpPr>
        <p:spPr>
          <a:xfrm>
            <a:off x="278296" y="4542182"/>
            <a:ext cx="3836504" cy="1411357"/>
          </a:xfrm>
          <a:prstGeom prst="wedgeRectCallout">
            <a:avLst>
              <a:gd name="adj1" fmla="val 73389"/>
              <a:gd name="adj2" fmla="val -2661"/>
            </a:avLst>
          </a:prstGeom>
        </p:spPr>
        <p:style>
          <a:lnRef idx="2">
            <a:schemeClr val="accent1"/>
          </a:lnRef>
          <a:fillRef idx="1">
            <a:schemeClr val="lt1"/>
          </a:fillRef>
          <a:effectRef idx="0">
            <a:schemeClr val="accent1"/>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pPr algn="ctr"/>
            <a:r>
              <a:rPr lang="en-US" sz="1600" dirty="0">
                <a:latin typeface="Arial" panose="020B0604020202020204" pitchFamily="34" charset="0"/>
                <a:ea typeface="Calibri" panose="020F0502020204030204" pitchFamily="34" charset="0"/>
                <a:cs typeface="Arial" panose="020B0604020202020204" pitchFamily="34" charset="0"/>
              </a:rPr>
              <a:t>‘who’ and ‘why’ questions: who is responsible and why is it happening?”</a:t>
            </a:r>
          </a:p>
          <a:p>
            <a:pPr algn="ctr">
              <a:spcAft>
                <a:spcPts val="600"/>
              </a:spcAft>
            </a:pPr>
            <a:r>
              <a:rPr lang="en-US" sz="1600" dirty="0">
                <a:latin typeface="Arial" panose="020B0604020202020204" pitchFamily="34" charset="0"/>
                <a:ea typeface="Calibri" panose="020F0502020204030204" pitchFamily="34" charset="0"/>
                <a:cs typeface="Arial" panose="020B0604020202020204" pitchFamily="34" charset="0"/>
              </a:rPr>
              <a:t>Using extrinsic data and results of microanalysis to help answer the question(s)</a:t>
            </a:r>
          </a:p>
        </p:txBody>
      </p:sp>
    </p:spTree>
    <p:extLst>
      <p:ext uri="{BB962C8B-B14F-4D97-AF65-F5344CB8AC3E}">
        <p14:creationId xmlns:p14="http://schemas.microsoft.com/office/powerpoint/2010/main" val="420829948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What is macroanalysis?</a:t>
            </a:r>
            <a:endParaRPr lang="en-US" dirty="0"/>
          </a:p>
        </p:txBody>
      </p:sp>
      <p:sp>
        <p:nvSpPr>
          <p:cNvPr id="5" name="Content Placeholder 4"/>
          <p:cNvSpPr>
            <a:spLocks noGrp="1"/>
          </p:cNvSpPr>
          <p:nvPr>
            <p:ph idx="1"/>
          </p:nvPr>
        </p:nvSpPr>
        <p:spPr/>
        <p:txBody>
          <a:bodyPr/>
          <a:lstStyle/>
          <a:p>
            <a:r>
              <a:rPr lang="en-US" dirty="0"/>
              <a:t>The process of adding perspective, context, and depth to analysis</a:t>
            </a:r>
          </a:p>
          <a:p>
            <a:pPr lvl="1"/>
            <a:r>
              <a:rPr lang="en-US" dirty="0"/>
              <a:t>Often, this involves trying to figure out who (or what) did something and why they did it.</a:t>
            </a:r>
          </a:p>
          <a:p>
            <a:endParaRPr lang="en-US" dirty="0"/>
          </a:p>
          <a:p>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1407738487"/>
              </p:ext>
            </p:extLst>
          </p:nvPr>
        </p:nvGraphicFramePr>
        <p:xfrm>
          <a:off x="762000" y="2673575"/>
          <a:ext cx="7741920" cy="2571665"/>
        </p:xfrm>
        <a:graphic>
          <a:graphicData uri="http://schemas.openxmlformats.org/drawingml/2006/table">
            <a:tbl>
              <a:tblPr firstRow="1" bandRow="1">
                <a:tableStyleId>{5C22544A-7EE6-4342-B048-85BDC9FD1C3A}</a:tableStyleId>
              </a:tblPr>
              <a:tblGrid>
                <a:gridCol w="3526971">
                  <a:extLst>
                    <a:ext uri="{9D8B030D-6E8A-4147-A177-3AD203B41FA5}">
                      <a16:colId xmlns:a16="http://schemas.microsoft.com/office/drawing/2014/main" xmlns="" val="20000"/>
                    </a:ext>
                  </a:extLst>
                </a:gridCol>
                <a:gridCol w="4214949">
                  <a:extLst>
                    <a:ext uri="{9D8B030D-6E8A-4147-A177-3AD203B41FA5}">
                      <a16:colId xmlns:a16="http://schemas.microsoft.com/office/drawing/2014/main" xmlns="" val="20001"/>
                    </a:ext>
                  </a:extLst>
                </a:gridCol>
              </a:tblGrid>
              <a:tr h="617616">
                <a:tc>
                  <a:txBody>
                    <a:bodyPr/>
                    <a:lstStyle/>
                    <a:p>
                      <a:r>
                        <a:rPr lang="en-US" sz="2200" dirty="0"/>
                        <a:t>Example scenario</a:t>
                      </a:r>
                    </a:p>
                  </a:txBody>
                  <a:tcPr marL="68580" marR="68580" marT="34290" marB="34290"/>
                </a:tc>
                <a:tc>
                  <a:txBody>
                    <a:bodyPr/>
                    <a:lstStyle/>
                    <a:p>
                      <a:r>
                        <a:rPr lang="en-US" sz="2200" dirty="0"/>
                        <a:t>What needs to be determined</a:t>
                      </a:r>
                    </a:p>
                  </a:txBody>
                  <a:tcPr marL="68580" marR="68580" marT="34290" marB="34290"/>
                </a:tc>
                <a:extLst>
                  <a:ext uri="{0D108BD9-81ED-4DB2-BD59-A6C34878D82A}">
                    <a16:rowId xmlns:a16="http://schemas.microsoft.com/office/drawing/2014/main" xmlns="" val="10000"/>
                  </a:ext>
                </a:extLst>
              </a:tr>
              <a:tr h="1120035">
                <a:tc>
                  <a:txBody>
                    <a:bodyPr/>
                    <a:lstStyle/>
                    <a:p>
                      <a:r>
                        <a:rPr lang="en-US" sz="2200" dirty="0"/>
                        <a:t>Unauthorized</a:t>
                      </a:r>
                      <a:r>
                        <a:rPr lang="en-US" sz="2200" baseline="0" dirty="0"/>
                        <a:t> </a:t>
                      </a:r>
                      <a:r>
                        <a:rPr lang="en-US" sz="2200" dirty="0"/>
                        <a:t>use of a privileged</a:t>
                      </a:r>
                      <a:r>
                        <a:rPr lang="en-US" sz="2200" baseline="0" dirty="0"/>
                        <a:t> account on a sensitive server</a:t>
                      </a:r>
                      <a:endParaRPr lang="en-US" sz="2200" dirty="0">
                        <a:solidFill>
                          <a:schemeClr val="bg1"/>
                        </a:solidFill>
                      </a:endParaRPr>
                    </a:p>
                  </a:txBody>
                  <a:tcPr marL="68580" marR="68580" marT="34290" marB="34290"/>
                </a:tc>
                <a:tc>
                  <a:txBody>
                    <a:bodyPr/>
                    <a:lstStyle/>
                    <a:p>
                      <a:r>
                        <a:rPr lang="en-US" sz="2200" dirty="0"/>
                        <a:t>Who</a:t>
                      </a:r>
                      <a:r>
                        <a:rPr lang="en-US" sz="2200" baseline="0" dirty="0"/>
                        <a:t> used the account? </a:t>
                      </a:r>
                      <a:br>
                        <a:rPr lang="en-US" sz="2200" baseline="0" dirty="0"/>
                      </a:br>
                      <a:r>
                        <a:rPr lang="en-US" sz="2200" baseline="0" dirty="0"/>
                        <a:t>What was their end goal?</a:t>
                      </a:r>
                      <a:endParaRPr lang="en-US" sz="2200" dirty="0">
                        <a:solidFill>
                          <a:schemeClr val="bg1"/>
                        </a:solidFill>
                      </a:endParaRPr>
                    </a:p>
                  </a:txBody>
                  <a:tcPr marL="68580" marR="68580" marT="34290" marB="34290"/>
                </a:tc>
                <a:extLst>
                  <a:ext uri="{0D108BD9-81ED-4DB2-BD59-A6C34878D82A}">
                    <a16:rowId xmlns:a16="http://schemas.microsoft.com/office/drawing/2014/main" xmlns="" val="10001"/>
                  </a:ext>
                </a:extLst>
              </a:tr>
              <a:tr h="8340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dirty="0"/>
                        <a:t>Spear</a:t>
                      </a:r>
                      <a:r>
                        <a:rPr lang="en-US" sz="2200" baseline="0" dirty="0"/>
                        <a:t> </a:t>
                      </a:r>
                      <a:r>
                        <a:rPr lang="en-US" sz="2200" dirty="0"/>
                        <a:t>phishing email sent to a researcher</a:t>
                      </a:r>
                      <a:endParaRPr lang="en-US" sz="2200" dirty="0">
                        <a:solidFill>
                          <a:schemeClr val="bg1"/>
                        </a:solidFill>
                      </a:endParaRPr>
                    </a:p>
                  </a:txBody>
                  <a:tcPr marL="68580" marR="68580" marT="34290" marB="34290"/>
                </a:tc>
                <a:tc>
                  <a:txBody>
                    <a:bodyPr/>
                    <a:lstStyle/>
                    <a:p>
                      <a:r>
                        <a:rPr lang="en-US" sz="2200" dirty="0"/>
                        <a:t>Who sent the email?</a:t>
                      </a:r>
                    </a:p>
                    <a:p>
                      <a:r>
                        <a:rPr lang="en-US" sz="2200" dirty="0"/>
                        <a:t>What did they</a:t>
                      </a:r>
                      <a:r>
                        <a:rPr lang="en-US" sz="2200" baseline="0" dirty="0"/>
                        <a:t> hope to gain by it?</a:t>
                      </a:r>
                      <a:endParaRPr lang="en-US" sz="2200" dirty="0">
                        <a:solidFill>
                          <a:schemeClr val="bg1"/>
                        </a:solidFill>
                      </a:endParaRPr>
                    </a:p>
                  </a:txBody>
                  <a:tcPr marL="68580" marR="68580" marT="34290" marB="34290"/>
                </a:tc>
                <a:extLst>
                  <a:ext uri="{0D108BD9-81ED-4DB2-BD59-A6C34878D82A}">
                    <a16:rowId xmlns:a16="http://schemas.microsoft.com/office/drawing/2014/main" xmlns="" val="10002"/>
                  </a:ext>
                </a:extLst>
              </a:tr>
            </a:tbl>
          </a:graphicData>
        </a:graphic>
      </p:graphicFrame>
    </p:spTree>
    <p:extLst>
      <p:ext uri="{BB962C8B-B14F-4D97-AF65-F5344CB8AC3E}">
        <p14:creationId xmlns:p14="http://schemas.microsoft.com/office/powerpoint/2010/main" val="177484588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Common Macroanalysis Techniques</a:t>
            </a:r>
            <a:endParaRPr lang="en-US" dirty="0"/>
          </a:p>
        </p:txBody>
      </p:sp>
      <p:sp>
        <p:nvSpPr>
          <p:cNvPr id="3" name="Content Placeholder 2"/>
          <p:cNvSpPr>
            <a:spLocks noGrp="1"/>
          </p:cNvSpPr>
          <p:nvPr>
            <p:ph idx="1"/>
          </p:nvPr>
        </p:nvSpPr>
        <p:spPr/>
        <p:txBody>
          <a:bodyPr/>
          <a:lstStyle/>
          <a:p>
            <a:r>
              <a:rPr lang="en-US" dirty="0"/>
              <a:t>Intelligence research</a:t>
            </a:r>
          </a:p>
          <a:p>
            <a:pPr lvl="1"/>
            <a:r>
              <a:rPr lang="en-US" dirty="0"/>
              <a:t>using existing reports on similar events to provide insight</a:t>
            </a:r>
          </a:p>
          <a:p>
            <a:r>
              <a:rPr lang="en-US" dirty="0"/>
              <a:t>Data fusion</a:t>
            </a:r>
          </a:p>
          <a:p>
            <a:pPr lvl="1"/>
            <a:r>
              <a:rPr lang="en-US" dirty="0"/>
              <a:t>pulling together related information from various sources to provide more complete data</a:t>
            </a:r>
          </a:p>
        </p:txBody>
      </p:sp>
    </p:spTree>
    <p:extLst>
      <p:ext uri="{BB962C8B-B14F-4D97-AF65-F5344CB8AC3E}">
        <p14:creationId xmlns:p14="http://schemas.microsoft.com/office/powerpoint/2010/main" val="421630349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Intelligence Research</a:t>
            </a:r>
            <a:endParaRPr lang="en-US" dirty="0"/>
          </a:p>
        </p:txBody>
      </p:sp>
      <p:sp>
        <p:nvSpPr>
          <p:cNvPr id="3" name="Content Placeholder 2"/>
          <p:cNvSpPr>
            <a:spLocks noGrp="1"/>
          </p:cNvSpPr>
          <p:nvPr>
            <p:ph idx="1"/>
          </p:nvPr>
        </p:nvSpPr>
        <p:spPr/>
        <p:txBody>
          <a:bodyPr/>
          <a:lstStyle/>
          <a:p>
            <a:r>
              <a:rPr lang="en-US"/>
              <a:t>In the cyber realm, intelligence research sources include</a:t>
            </a:r>
          </a:p>
          <a:p>
            <a:pPr lvl="1"/>
            <a:r>
              <a:rPr lang="en-US"/>
              <a:t>blogs (e.g., insights.sei.cmu.edu, isc.sans.edu)</a:t>
            </a:r>
          </a:p>
          <a:p>
            <a:pPr lvl="1"/>
            <a:r>
              <a:rPr lang="en-US"/>
              <a:t>government information (e.g., www.us-cert.gov, www.enisa.europa.eu)</a:t>
            </a:r>
          </a:p>
          <a:p>
            <a:pPr lvl="1"/>
            <a:r>
              <a:rPr lang="en-US"/>
              <a:t>vendor reports (Verizon DBIR, Microsoft trends)</a:t>
            </a:r>
          </a:p>
          <a:p>
            <a:pPr lvl="1"/>
            <a:r>
              <a:rPr lang="en-US"/>
              <a:t>social media sites</a:t>
            </a:r>
          </a:p>
          <a:p>
            <a:pPr lvl="1"/>
            <a:r>
              <a:rPr lang="en-US"/>
              <a:t>darkweb sites (caution)</a:t>
            </a:r>
            <a:endParaRPr lang="en-US" dirty="0"/>
          </a:p>
        </p:txBody>
      </p:sp>
    </p:spTree>
    <p:extLst>
      <p:ext uri="{BB962C8B-B14F-4D97-AF65-F5344CB8AC3E}">
        <p14:creationId xmlns:p14="http://schemas.microsoft.com/office/powerpoint/2010/main" val="7269857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are we covering?</a:t>
            </a:r>
          </a:p>
        </p:txBody>
      </p:sp>
      <p:sp>
        <p:nvSpPr>
          <p:cNvPr id="3" name="Content Placeholder 2"/>
          <p:cNvSpPr>
            <a:spLocks noGrp="1"/>
          </p:cNvSpPr>
          <p:nvPr>
            <p:ph sz="half" idx="1"/>
          </p:nvPr>
        </p:nvSpPr>
        <p:spPr/>
        <p:txBody>
          <a:bodyPr/>
          <a:lstStyle/>
          <a:p>
            <a:r>
              <a:rPr lang="en-US" sz="1800" b="1" dirty="0"/>
              <a:t>Environmental Context</a:t>
            </a:r>
          </a:p>
          <a:p>
            <a:pPr lvl="1"/>
            <a:r>
              <a:rPr lang="en-US" sz="1800" dirty="0"/>
              <a:t>why context matters</a:t>
            </a:r>
          </a:p>
          <a:p>
            <a:pPr lvl="1"/>
            <a:r>
              <a:rPr lang="en-US" sz="1800" dirty="0"/>
              <a:t>knowing a cyber environment</a:t>
            </a:r>
          </a:p>
          <a:p>
            <a:pPr lvl="1"/>
            <a:r>
              <a:rPr lang="en-US" sz="1800" dirty="0"/>
              <a:t>when context is missing</a:t>
            </a:r>
          </a:p>
          <a:p>
            <a:r>
              <a:rPr lang="en-US" sz="1800" b="1" dirty="0"/>
              <a:t>Gathering Data</a:t>
            </a:r>
          </a:p>
          <a:p>
            <a:pPr lvl="1"/>
            <a:r>
              <a:rPr lang="en-US" sz="1800" dirty="0"/>
              <a:t>what do you need?</a:t>
            </a:r>
          </a:p>
          <a:p>
            <a:pPr lvl="1"/>
            <a:r>
              <a:rPr lang="en-US" sz="1800" dirty="0"/>
              <a:t>where do you get it?</a:t>
            </a:r>
          </a:p>
          <a:p>
            <a:pPr lvl="1"/>
            <a:r>
              <a:rPr lang="en-US" sz="1800" dirty="0"/>
              <a:t>what if you can’t find it?</a:t>
            </a:r>
          </a:p>
          <a:p>
            <a:r>
              <a:rPr lang="en-US" sz="1800" b="1" dirty="0"/>
              <a:t>Microanalysis</a:t>
            </a:r>
          </a:p>
          <a:p>
            <a:pPr lvl="1"/>
            <a:r>
              <a:rPr lang="en-US" sz="1800" dirty="0"/>
              <a:t>finding what and how</a:t>
            </a:r>
          </a:p>
          <a:p>
            <a:pPr lvl="2"/>
            <a:r>
              <a:rPr lang="en-US" sz="1600" dirty="0"/>
              <a:t>traffic, logs, and basic statistics</a:t>
            </a:r>
          </a:p>
          <a:p>
            <a:r>
              <a:rPr lang="en-US" sz="1800" b="1" dirty="0" err="1"/>
              <a:t>Macroanalysis</a:t>
            </a:r>
            <a:endParaRPr lang="en-US" sz="1800" b="1" dirty="0"/>
          </a:p>
          <a:p>
            <a:pPr lvl="1"/>
            <a:r>
              <a:rPr lang="en-US" sz="1800" dirty="0"/>
              <a:t>finding who and why</a:t>
            </a:r>
          </a:p>
          <a:p>
            <a:pPr lvl="2"/>
            <a:r>
              <a:rPr lang="en-US" sz="1600" dirty="0"/>
              <a:t>intelligence sources and basic fusion</a:t>
            </a:r>
          </a:p>
          <a:p>
            <a:endParaRPr lang="en-US" sz="1800" dirty="0"/>
          </a:p>
          <a:p>
            <a:endParaRPr lang="en-US" sz="1800" dirty="0"/>
          </a:p>
          <a:p>
            <a:endParaRPr lang="en-US" sz="1800" dirty="0"/>
          </a:p>
          <a:p>
            <a:endParaRPr lang="en-US" sz="1800" dirty="0"/>
          </a:p>
        </p:txBody>
      </p:sp>
      <p:sp>
        <p:nvSpPr>
          <p:cNvPr id="6" name="Content Placeholder 5"/>
          <p:cNvSpPr>
            <a:spLocks noGrp="1"/>
          </p:cNvSpPr>
          <p:nvPr>
            <p:ph sz="half" idx="2"/>
          </p:nvPr>
        </p:nvSpPr>
        <p:spPr/>
        <p:txBody>
          <a:bodyPr/>
          <a:lstStyle/>
          <a:p>
            <a:r>
              <a:rPr lang="en-US" sz="1800" b="1" dirty="0"/>
              <a:t>Reporting and Feedback</a:t>
            </a:r>
          </a:p>
          <a:p>
            <a:pPr lvl="1"/>
            <a:r>
              <a:rPr lang="en-US" sz="1800" dirty="0"/>
              <a:t>sharing is important</a:t>
            </a:r>
          </a:p>
          <a:p>
            <a:r>
              <a:rPr lang="en-US" sz="1800" b="1" dirty="0"/>
              <a:t>Analytic Acumen</a:t>
            </a:r>
          </a:p>
          <a:p>
            <a:pPr lvl="1"/>
            <a:r>
              <a:rPr lang="en-US" sz="1800" dirty="0"/>
              <a:t>cognitive biases</a:t>
            </a:r>
          </a:p>
          <a:p>
            <a:pPr lvl="1"/>
            <a:r>
              <a:rPr lang="en-US" sz="1800" dirty="0"/>
              <a:t>hypotheses</a:t>
            </a:r>
          </a:p>
          <a:p>
            <a:pPr lvl="1"/>
            <a:r>
              <a:rPr lang="en-US" sz="1800" dirty="0"/>
              <a:t>what-if analysis</a:t>
            </a:r>
          </a:p>
          <a:p>
            <a:pPr lvl="1"/>
            <a:r>
              <a:rPr lang="en-US" sz="1800" dirty="0"/>
              <a:t>do you really need more data?</a:t>
            </a:r>
          </a:p>
          <a:p>
            <a:pPr lvl="1"/>
            <a:r>
              <a:rPr lang="en-US" sz="1800" dirty="0"/>
              <a:t>Satisficing is not sufficient.</a:t>
            </a:r>
          </a:p>
          <a:p>
            <a:pPr lvl="1"/>
            <a:r>
              <a:rPr lang="en-US" sz="1800" dirty="0"/>
              <a:t>Is cyber analysis a puzzle?</a:t>
            </a:r>
          </a:p>
          <a:p>
            <a:pPr lvl="1"/>
            <a:r>
              <a:rPr lang="en-US" sz="1800" dirty="0"/>
              <a:t>Facts require interpretations; they don’t speak for themselves.</a:t>
            </a:r>
          </a:p>
        </p:txBody>
      </p:sp>
    </p:spTree>
    <p:extLst>
      <p:ext uri="{BB962C8B-B14F-4D97-AF65-F5344CB8AC3E}">
        <p14:creationId xmlns:p14="http://schemas.microsoft.com/office/powerpoint/2010/main" val="166802407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Data Fusion</a:t>
            </a:r>
            <a:endParaRPr lang="en-US" dirty="0"/>
          </a:p>
        </p:txBody>
      </p:sp>
      <p:sp>
        <p:nvSpPr>
          <p:cNvPr id="3" name="Content Placeholder 2"/>
          <p:cNvSpPr>
            <a:spLocks noGrp="1"/>
          </p:cNvSpPr>
          <p:nvPr>
            <p:ph idx="1"/>
          </p:nvPr>
        </p:nvSpPr>
        <p:spPr/>
        <p:txBody>
          <a:bodyPr/>
          <a:lstStyle/>
          <a:p>
            <a:r>
              <a:rPr lang="en-US" dirty="0"/>
              <a:t>Fusing small pieces of data from various sources often provides better understanding.</a:t>
            </a:r>
          </a:p>
          <a:p>
            <a:r>
              <a:rPr lang="en-US" dirty="0"/>
              <a:t>In the cyber realm, these types of information are often useful</a:t>
            </a:r>
          </a:p>
          <a:p>
            <a:pPr lvl="1"/>
            <a:r>
              <a:rPr lang="en-US" dirty="0"/>
              <a:t>registry and whois data (www.iana.org, www.iana.org/whois)</a:t>
            </a:r>
          </a:p>
          <a:p>
            <a:pPr lvl="1"/>
            <a:r>
              <a:rPr lang="en-US" dirty="0"/>
              <a:t>domain and IP address history (www.robtex.com)</a:t>
            </a:r>
          </a:p>
          <a:p>
            <a:pPr lvl="1"/>
            <a:r>
              <a:rPr lang="en-US" dirty="0"/>
              <a:t>known bad databases or black lists (www.virustotal.com)</a:t>
            </a:r>
          </a:p>
        </p:txBody>
      </p:sp>
    </p:spTree>
    <p:extLst>
      <p:ext uri="{BB962C8B-B14F-4D97-AF65-F5344CB8AC3E}">
        <p14:creationId xmlns:p14="http://schemas.microsoft.com/office/powerpoint/2010/main" val="400175223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Macroanalysis Example 1</a:t>
            </a:r>
            <a:endParaRPr lang="en-US" dirty="0"/>
          </a:p>
        </p:txBody>
      </p:sp>
      <p:sp>
        <p:nvSpPr>
          <p:cNvPr id="6" name="Content Placeholder 2"/>
          <p:cNvSpPr txBox="1">
            <a:spLocks/>
          </p:cNvSpPr>
          <p:nvPr/>
        </p:nvSpPr>
        <p:spPr>
          <a:xfrm>
            <a:off x="401934" y="1240253"/>
            <a:ext cx="8320035" cy="3490243"/>
          </a:xfrm>
          <a:prstGeom prst="rect">
            <a:avLst/>
          </a:prstGeom>
          <a:solidFill>
            <a:schemeClr val="accent5">
              <a:lumMod val="20000"/>
              <a:lumOff val="80000"/>
            </a:schemeClr>
          </a:solidFill>
          <a:ln>
            <a:solidFill>
              <a:schemeClr val="tx1"/>
            </a:solidFill>
          </a:ln>
        </p:spPr>
        <p:txBody>
          <a:bodyPr vert="horz" lIns="0" tIns="91440" rIns="91440" bIns="0" rtlCol="0">
            <a:noAutofit/>
          </a:bodyPr>
          <a:lstStyle>
            <a:lvl1pPr marL="0" indent="0" algn="l" defTabSz="914400" rtl="0" eaLnBrk="1" latinLnBrk="0" hangingPunct="1">
              <a:lnSpc>
                <a:spcPct val="100000"/>
              </a:lnSpc>
              <a:spcBef>
                <a:spcPts val="1000"/>
              </a:spcBef>
              <a:buFont typeface="Arial" panose="020B0604020202020204" pitchFamily="34" charset="0"/>
              <a:buNone/>
              <a:defRPr sz="2200" kern="1200">
                <a:solidFill>
                  <a:schemeClr val="tx1"/>
                </a:solidFill>
                <a:latin typeface="Arial" panose="020B0604020202020204" pitchFamily="34" charset="0"/>
                <a:ea typeface="+mn-ea"/>
                <a:cs typeface="Arial" panose="020B0604020202020204" pitchFamily="34" charset="0"/>
              </a:defRPr>
            </a:lvl1pPr>
            <a:lvl2pPr marL="457200" indent="-223838" algn="l" defTabSz="914400" rtl="0" eaLnBrk="1" latinLnBrk="0" hangingPunct="1">
              <a:lnSpc>
                <a:spcPct val="100000"/>
              </a:lnSpc>
              <a:spcBef>
                <a:spcPts val="500"/>
              </a:spcBef>
              <a:buFont typeface="Arial" panose="020B0604020202020204" pitchFamily="34" charset="0"/>
              <a:buChar char="•"/>
              <a:defRPr sz="2200" kern="1200">
                <a:solidFill>
                  <a:schemeClr val="tx1"/>
                </a:solidFill>
                <a:latin typeface="Arial" panose="020B0604020202020204" pitchFamily="34" charset="0"/>
                <a:ea typeface="+mn-ea"/>
                <a:cs typeface="Arial" panose="020B0604020202020204" pitchFamily="34" charset="0"/>
              </a:defRPr>
            </a:lvl2pPr>
            <a:lvl3pPr marL="690563" indent="-233363"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914400" indent="-223838" algn="l" defTabSz="914400" rtl="0" eaLnBrk="1" latinLnBrk="0" hangingPunct="1">
              <a:lnSpc>
                <a:spcPct val="100000"/>
              </a:lnSpc>
              <a:spcBef>
                <a:spcPts val="500"/>
              </a:spcBef>
              <a:buClr>
                <a:schemeClr val="tx1"/>
              </a:buClr>
              <a:buFont typeface="Courier New" panose="02070309020205020404" pitchFamily="49" charset="0"/>
              <a:buChar char="o"/>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38137" lvl="1" indent="0">
              <a:buFont typeface="Arial" panose="020B0604020202020204" pitchFamily="34" charset="0"/>
              <a:buNone/>
            </a:pPr>
            <a:r>
              <a:rPr lang="en-US" sz="2000" dirty="0"/>
              <a:t>From: Country1 CSIRT (csirt@country1.c1)</a:t>
            </a:r>
            <a:br>
              <a:rPr lang="en-US" sz="2000" dirty="0"/>
            </a:br>
            <a:r>
              <a:rPr lang="en-US" sz="2000" dirty="0"/>
              <a:t>Date: September 11, 2018 16:25:38 (-05:00)</a:t>
            </a:r>
            <a:br>
              <a:rPr lang="en-US" sz="2000" dirty="0"/>
            </a:br>
            <a:r>
              <a:rPr lang="en-US" sz="2000" dirty="0"/>
              <a:t>Subject: [INC#14687915] Strange logins</a:t>
            </a:r>
            <a:br>
              <a:rPr lang="en-US" sz="2000" dirty="0"/>
            </a:br>
            <a:r>
              <a:rPr lang="en-US" sz="2000" dirty="0"/>
              <a:t>To: csirt@country2.c2</a:t>
            </a:r>
          </a:p>
          <a:p>
            <a:pPr marL="338137" lvl="1" indent="0">
              <a:buFont typeface="Arial" panose="020B0604020202020204" pitchFamily="34" charset="0"/>
              <a:buNone/>
            </a:pPr>
            <a:r>
              <a:rPr lang="en-US" sz="1600" dirty="0"/>
              <a:t>We have been receiving (since Sept 4, 2018) persistent login attempts from multiple (100+) sources to 10.127.77.135 port TCP/22, for accounts “root”, “admin”, and “</a:t>
            </a:r>
            <a:r>
              <a:rPr lang="en-US" sz="1600" dirty="0" err="1"/>
              <a:t>fsmithe</a:t>
            </a:r>
            <a:r>
              <a:rPr lang="en-US" sz="1600" dirty="0"/>
              <a:t>”. The first account is blocked from remote login, the second is not present, and the third is a user account, but no successful login has occurred. The host in question is public-facing and used for citizen access to the Country1 Ministry of Foreign Affairs, but is also remotely administered by our support contractor.  Attempts to block the attack by restricting port 22 access have not been successful to this point. Assistance in dealing with this activity is requested. </a:t>
            </a:r>
          </a:p>
          <a:p>
            <a:endParaRPr lang="en-US" sz="1100" dirty="0"/>
          </a:p>
        </p:txBody>
      </p:sp>
    </p:spTree>
    <p:extLst>
      <p:ext uri="{BB962C8B-B14F-4D97-AF65-F5344CB8AC3E}">
        <p14:creationId xmlns:p14="http://schemas.microsoft.com/office/powerpoint/2010/main" val="366761585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1: Story so far…</a:t>
            </a:r>
          </a:p>
        </p:txBody>
      </p:sp>
      <p:sp>
        <p:nvSpPr>
          <p:cNvPr id="3" name="Content Placeholder 2"/>
          <p:cNvSpPr>
            <a:spLocks noGrp="1"/>
          </p:cNvSpPr>
          <p:nvPr>
            <p:ph idx="1"/>
          </p:nvPr>
        </p:nvSpPr>
        <p:spPr/>
        <p:txBody>
          <a:bodyPr/>
          <a:lstStyle/>
          <a:p>
            <a:pPr>
              <a:spcBef>
                <a:spcPts val="1800"/>
              </a:spcBef>
            </a:pPr>
            <a:r>
              <a:rPr lang="en-US" dirty="0"/>
              <a:t>Web server supports a number of citizen interactions with Country1</a:t>
            </a:r>
          </a:p>
          <a:p>
            <a:pPr>
              <a:spcBef>
                <a:spcPts val="1800"/>
              </a:spcBef>
            </a:pPr>
            <a:r>
              <a:rPr lang="en-US" dirty="0"/>
              <a:t>Attackers targeting credentials (dictionary attack), Ministry of Foreign affairs</a:t>
            </a:r>
          </a:p>
          <a:p>
            <a:pPr>
              <a:spcBef>
                <a:spcPts val="1800"/>
              </a:spcBef>
            </a:pPr>
            <a:r>
              <a:rPr lang="en-US" dirty="0"/>
              <a:t>Quiet attack, no claim of responsibility, no defacement</a:t>
            </a:r>
          </a:p>
          <a:p>
            <a:pPr>
              <a:spcBef>
                <a:spcPts val="1800"/>
              </a:spcBef>
            </a:pPr>
            <a:r>
              <a:rPr lang="en-US" dirty="0"/>
              <a:t>Human-oriented timing of attack</a:t>
            </a:r>
          </a:p>
          <a:p>
            <a:pPr>
              <a:spcBef>
                <a:spcPts val="1800"/>
              </a:spcBef>
            </a:pPr>
            <a:r>
              <a:rPr lang="en-US" dirty="0"/>
              <a:t>Web activity (voter change of address forms) and login access to voter registration records</a:t>
            </a:r>
          </a:p>
        </p:txBody>
      </p:sp>
    </p:spTree>
    <p:extLst>
      <p:ext uri="{BB962C8B-B14F-4D97-AF65-F5344CB8AC3E}">
        <p14:creationId xmlns:p14="http://schemas.microsoft.com/office/powerpoint/2010/main" val="375526696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Example 1 Macroanalysis</a:t>
            </a:r>
            <a:endParaRPr lang="en-US" dirty="0"/>
          </a:p>
        </p:txBody>
      </p:sp>
      <p:sp>
        <p:nvSpPr>
          <p:cNvPr id="3" name="Content Placeholder 2"/>
          <p:cNvSpPr>
            <a:spLocks noGrp="1"/>
          </p:cNvSpPr>
          <p:nvPr>
            <p:ph idx="1"/>
          </p:nvPr>
        </p:nvSpPr>
        <p:spPr/>
        <p:txBody>
          <a:bodyPr/>
          <a:lstStyle/>
          <a:p>
            <a:r>
              <a:rPr lang="en-US" dirty="0"/>
              <a:t>Does not appear to be hacking for host compromise</a:t>
            </a:r>
          </a:p>
          <a:p>
            <a:pPr lvl="1"/>
            <a:r>
              <a:rPr lang="en-US" dirty="0"/>
              <a:t>Technical attack</a:t>
            </a:r>
          </a:p>
          <a:p>
            <a:pPr lvl="1"/>
            <a:r>
              <a:rPr lang="en-US" dirty="0"/>
              <a:t>Impact beyond technical (sociopolitical)</a:t>
            </a:r>
          </a:p>
          <a:p>
            <a:pPr lvl="1"/>
            <a:r>
              <a:rPr lang="en-US" dirty="0"/>
              <a:t>No change in site configuration, no software installation or removal</a:t>
            </a:r>
          </a:p>
          <a:p>
            <a:r>
              <a:rPr lang="en-US" dirty="0"/>
              <a:t>Voter registration</a:t>
            </a:r>
          </a:p>
          <a:p>
            <a:pPr lvl="1"/>
            <a:r>
              <a:rPr lang="en-US" dirty="0"/>
              <a:t>Faking new voters is relatively hard (identity, in-person activity)</a:t>
            </a:r>
          </a:p>
          <a:p>
            <a:pPr lvl="1"/>
            <a:r>
              <a:rPr lang="en-US" dirty="0"/>
              <a:t>Changing addresses is relatively easy (few validation options)</a:t>
            </a:r>
          </a:p>
          <a:p>
            <a:pPr lvl="1"/>
            <a:r>
              <a:rPr lang="en-US" dirty="0"/>
              <a:t>Disenfranchising or complicating operations at voting locations</a:t>
            </a:r>
          </a:p>
          <a:p>
            <a:pPr lvl="1"/>
            <a:r>
              <a:rPr lang="en-US" dirty="0"/>
              <a:t>(Reminder – this is a fictitious example)</a:t>
            </a:r>
          </a:p>
          <a:p>
            <a:r>
              <a:rPr lang="en-US" dirty="0"/>
              <a:t>Country1 is one of the few countries in the region doing change-of-address via web</a:t>
            </a:r>
          </a:p>
        </p:txBody>
      </p:sp>
    </p:spTree>
    <p:extLst>
      <p:ext uri="{BB962C8B-B14F-4D97-AF65-F5344CB8AC3E}">
        <p14:creationId xmlns:p14="http://schemas.microsoft.com/office/powerpoint/2010/main" val="97120732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Analytic Acumen: </a:t>
            </a:r>
            <a:br>
              <a:rPr lang="en-US"/>
            </a:br>
            <a:r>
              <a:rPr lang="en-US"/>
              <a:t>Mosaic Theory or Not?</a:t>
            </a:r>
            <a:endParaRPr lang="en-US" dirty="0"/>
          </a:p>
        </p:txBody>
      </p:sp>
      <p:sp>
        <p:nvSpPr>
          <p:cNvPr id="3" name="Content Placeholder 2"/>
          <p:cNvSpPr>
            <a:spLocks noGrp="1"/>
          </p:cNvSpPr>
          <p:nvPr>
            <p:ph idx="1"/>
          </p:nvPr>
        </p:nvSpPr>
        <p:spPr>
          <a:xfrm>
            <a:off x="381001" y="1381538"/>
            <a:ext cx="8340968" cy="4714461"/>
          </a:xfrm>
        </p:spPr>
        <p:txBody>
          <a:bodyPr/>
          <a:lstStyle/>
          <a:p>
            <a:r>
              <a:rPr lang="en-US" dirty="0"/>
              <a:t>Mosaic theory of analysis states</a:t>
            </a:r>
          </a:p>
          <a:p>
            <a:pPr lvl="1"/>
            <a:r>
              <a:rPr lang="en-US" dirty="0"/>
              <a:t>analysis is like a puzzle</a:t>
            </a:r>
          </a:p>
          <a:p>
            <a:pPr lvl="1"/>
            <a:r>
              <a:rPr lang="en-US" dirty="0"/>
              <a:t>You gather as many little pieces as possible and put them together to see the picture.</a:t>
            </a:r>
          </a:p>
          <a:p>
            <a:endParaRPr lang="en-US" dirty="0"/>
          </a:p>
          <a:p>
            <a:r>
              <a:rPr lang="en-US" dirty="0"/>
              <a:t>How analysts really work is </a:t>
            </a:r>
          </a:p>
          <a:p>
            <a:pPr lvl="1"/>
            <a:r>
              <a:rPr lang="en-US" dirty="0"/>
              <a:t>more like a medical diagnosis</a:t>
            </a:r>
          </a:p>
          <a:p>
            <a:pPr lvl="1"/>
            <a:r>
              <a:rPr lang="en-US" dirty="0"/>
              <a:t>You look at a few pieces, come up with a theory, and work from there.</a:t>
            </a:r>
          </a:p>
        </p:txBody>
      </p:sp>
    </p:spTree>
    <p:extLst>
      <p:ext uri="{BB962C8B-B14F-4D97-AF65-F5344CB8AC3E}">
        <p14:creationId xmlns:p14="http://schemas.microsoft.com/office/powerpoint/2010/main" val="67583095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Analytic Acumen: </a:t>
            </a:r>
            <a:br>
              <a:rPr lang="en-US"/>
            </a:br>
            <a:r>
              <a:rPr lang="en-US"/>
              <a:t>Recency Bias</a:t>
            </a:r>
            <a:endParaRPr lang="en-US" dirty="0"/>
          </a:p>
        </p:txBody>
      </p:sp>
      <p:sp>
        <p:nvSpPr>
          <p:cNvPr id="3" name="Content Placeholder 2"/>
          <p:cNvSpPr>
            <a:spLocks noGrp="1"/>
          </p:cNvSpPr>
          <p:nvPr>
            <p:ph idx="1"/>
          </p:nvPr>
        </p:nvSpPr>
        <p:spPr>
          <a:xfrm>
            <a:off x="381001" y="1366576"/>
            <a:ext cx="8340968" cy="4729424"/>
          </a:xfrm>
        </p:spPr>
        <p:txBody>
          <a:bodyPr/>
          <a:lstStyle/>
          <a:p>
            <a:r>
              <a:rPr lang="en-US" dirty="0"/>
              <a:t>People tend to think of the latest as the best.</a:t>
            </a:r>
          </a:p>
          <a:p>
            <a:r>
              <a:rPr lang="en-US" dirty="0"/>
              <a:t>Be careful not to disregard information as invalid just because it is “old.”</a:t>
            </a:r>
          </a:p>
          <a:p>
            <a:r>
              <a:rPr lang="en-US" b="1" dirty="0"/>
              <a:t>Example</a:t>
            </a:r>
          </a:p>
          <a:p>
            <a:pPr marL="233362" lvl="1" indent="0">
              <a:buNone/>
            </a:pPr>
            <a:r>
              <a:rPr lang="en-US" dirty="0"/>
              <a:t>An analyst sees an alert on traffic that matches a signature for a piece of malware that was prevalent three years ago.</a:t>
            </a:r>
          </a:p>
        </p:txBody>
      </p:sp>
    </p:spTree>
    <p:extLst>
      <p:ext uri="{BB962C8B-B14F-4D97-AF65-F5344CB8AC3E}">
        <p14:creationId xmlns:p14="http://schemas.microsoft.com/office/powerpoint/2010/main" val="410065452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Macroanalysis</a:t>
            </a:r>
            <a:endParaRPr lang="en-US" dirty="0"/>
          </a:p>
        </p:txBody>
      </p:sp>
      <p:sp>
        <p:nvSpPr>
          <p:cNvPr id="3" name="Content Placeholder 2"/>
          <p:cNvSpPr>
            <a:spLocks noGrp="1"/>
          </p:cNvSpPr>
          <p:nvPr>
            <p:ph idx="1"/>
          </p:nvPr>
        </p:nvSpPr>
        <p:spPr/>
        <p:txBody>
          <a:bodyPr/>
          <a:lstStyle/>
          <a:p>
            <a:r>
              <a:rPr lang="en-US" dirty="0"/>
              <a:t>Find and tell the story.</a:t>
            </a:r>
          </a:p>
          <a:p>
            <a:pPr lvl="1"/>
            <a:r>
              <a:rPr lang="en-US" dirty="0"/>
              <a:t>Who, what, when, where, why, and how</a:t>
            </a:r>
          </a:p>
          <a:p>
            <a:pPr lvl="1"/>
            <a:r>
              <a:rPr lang="en-US" dirty="0"/>
              <a:t>Means, motive, opportunity, and sequence</a:t>
            </a:r>
          </a:p>
          <a:p>
            <a:pPr lvl="1"/>
            <a:r>
              <a:rPr lang="en-US" dirty="0"/>
              <a:t>Motivations, capabilities, and intentions</a:t>
            </a:r>
          </a:p>
          <a:p>
            <a:r>
              <a:rPr lang="en-US" dirty="0"/>
              <a:t>Looking at context is key.</a:t>
            </a:r>
          </a:p>
          <a:p>
            <a:r>
              <a:rPr lang="en-US" dirty="0"/>
              <a:t>Avoid trying to make everything fit one perspective.</a:t>
            </a:r>
          </a:p>
          <a:p>
            <a:r>
              <a:rPr lang="en-US" dirty="0"/>
              <a:t>Watch for preponderance of the data.</a:t>
            </a:r>
          </a:p>
        </p:txBody>
      </p:sp>
    </p:spTree>
    <p:extLst>
      <p:ext uri="{BB962C8B-B14F-4D97-AF65-F5344CB8AC3E}">
        <p14:creationId xmlns:p14="http://schemas.microsoft.com/office/powerpoint/2010/main" val="225037006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6"/>
          <p:cNvSpPr>
            <a:spLocks noGrp="1" noChangeArrowheads="1"/>
          </p:cNvSpPr>
          <p:nvPr>
            <p:ph type="title"/>
          </p:nvPr>
        </p:nvSpPr>
        <p:spPr/>
        <p:txBody>
          <a:bodyPr/>
          <a:lstStyle/>
          <a:p>
            <a:pPr>
              <a:tabLst>
                <a:tab pos="341313" algn="l"/>
              </a:tabLst>
            </a:pPr>
            <a:r>
              <a:rPr lang="en-US" altLang="en-US" dirty="0"/>
              <a:t>Thinking Like An Analyst:</a:t>
            </a:r>
            <a:br>
              <a:rPr lang="en-US" altLang="en-US" dirty="0"/>
            </a:br>
            <a:r>
              <a:rPr lang="en-US" altLang="en-US" dirty="0"/>
              <a:t>	Reporting</a:t>
            </a:r>
          </a:p>
        </p:txBody>
      </p:sp>
      <p:sp>
        <p:nvSpPr>
          <p:cNvPr id="4" name="Text Placeholder 3"/>
          <p:cNvSpPr>
            <a:spLocks noGrp="1"/>
          </p:cNvSpPr>
          <p:nvPr>
            <p:ph type="body" sz="quarter" idx="10"/>
          </p:nvPr>
        </p:nvSpPr>
        <p:spPr>
          <a:xfrm>
            <a:off x="1014047" y="3195347"/>
            <a:ext cx="4891453" cy="1276169"/>
          </a:xfrm>
        </p:spPr>
        <p:txBody>
          <a:bodyPr/>
          <a:lstStyle/>
          <a:p>
            <a:r>
              <a:rPr lang="en-US" dirty="0"/>
              <a:t>Sharing</a:t>
            </a:r>
          </a:p>
          <a:p>
            <a:r>
              <a:rPr lang="en-US" dirty="0"/>
              <a:t>Interpretation</a:t>
            </a:r>
          </a:p>
          <a:p>
            <a:r>
              <a:rPr lang="en-US" dirty="0"/>
              <a:t>Blind-spot bias</a:t>
            </a:r>
          </a:p>
        </p:txBody>
      </p:sp>
    </p:spTree>
    <p:extLst>
      <p:ext uri="{BB962C8B-B14F-4D97-AF65-F5344CB8AC3E}">
        <p14:creationId xmlns:p14="http://schemas.microsoft.com/office/powerpoint/2010/main" val="390973886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Analysis Framework – Reporting and Feedback</a:t>
            </a:r>
          </a:p>
        </p:txBody>
      </p:sp>
      <p:pic>
        <p:nvPicPr>
          <p:cNvPr id="8" name="Content Placeholder 7"/>
          <p:cNvPicPr>
            <a:picLocks noGrp="1" noChangeAspect="1"/>
          </p:cNvPicPr>
          <p:nvPr>
            <p:ph idx="1"/>
          </p:nvPr>
        </p:nvPicPr>
        <p:blipFill>
          <a:blip r:embed="rId3"/>
          <a:stretch>
            <a:fillRect/>
          </a:stretch>
        </p:blipFill>
        <p:spPr>
          <a:xfrm>
            <a:off x="4114564" y="1349519"/>
            <a:ext cx="4889004" cy="4867275"/>
          </a:xfrm>
          <a:prstGeom prst="rect">
            <a:avLst/>
          </a:prstGeom>
        </p:spPr>
      </p:pic>
      <p:sp>
        <p:nvSpPr>
          <p:cNvPr id="9" name="Rectangular Callout 8"/>
          <p:cNvSpPr/>
          <p:nvPr/>
        </p:nvSpPr>
        <p:spPr>
          <a:xfrm>
            <a:off x="1977887" y="2773017"/>
            <a:ext cx="1731593" cy="1507819"/>
          </a:xfrm>
          <a:prstGeom prst="wedgeRectCallout">
            <a:avLst>
              <a:gd name="adj1" fmla="val 98706"/>
              <a:gd name="adj2" fmla="val -16411"/>
            </a:avLst>
          </a:prstGeom>
        </p:spPr>
        <p:style>
          <a:lnRef idx="2">
            <a:schemeClr val="accent1"/>
          </a:lnRef>
          <a:fillRef idx="1">
            <a:schemeClr val="lt1"/>
          </a:fillRef>
          <a:effectRef idx="0">
            <a:schemeClr val="accent1"/>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pPr algn="ctr"/>
            <a:r>
              <a:rPr lang="en-US" sz="1600" dirty="0">
                <a:latin typeface="Arial" panose="020B0604020202020204" pitchFamily="34" charset="0"/>
                <a:ea typeface="Calibri" panose="020F0502020204030204" pitchFamily="34" charset="0"/>
                <a:cs typeface="Arial" panose="020B0604020202020204" pitchFamily="34" charset="0"/>
              </a:rPr>
              <a:t>To:</a:t>
            </a:r>
          </a:p>
          <a:p>
            <a:pPr algn="ctr"/>
            <a:r>
              <a:rPr lang="en-US" sz="1600" dirty="0">
                <a:latin typeface="Arial" panose="020B0604020202020204" pitchFamily="34" charset="0"/>
                <a:ea typeface="Calibri" panose="020F0502020204030204" pitchFamily="34" charset="0"/>
                <a:cs typeface="Arial" panose="020B0604020202020204" pitchFamily="34" charset="0"/>
              </a:rPr>
              <a:t>Management</a:t>
            </a:r>
          </a:p>
          <a:p>
            <a:pPr algn="ctr"/>
            <a:r>
              <a:rPr lang="en-US" sz="1600" dirty="0">
                <a:latin typeface="Arial" panose="020B0604020202020204" pitchFamily="34" charset="0"/>
                <a:ea typeface="Calibri" panose="020F0502020204030204" pitchFamily="34" charset="0"/>
                <a:cs typeface="Arial" panose="020B0604020202020204" pitchFamily="34" charset="0"/>
              </a:rPr>
              <a:t>Automata</a:t>
            </a:r>
          </a:p>
          <a:p>
            <a:pPr algn="ctr"/>
            <a:r>
              <a:rPr lang="en-US" sz="1600" dirty="0">
                <a:latin typeface="Arial" panose="020B0604020202020204" pitchFamily="34" charset="0"/>
                <a:ea typeface="Calibri" panose="020F0502020204030204" pitchFamily="34" charset="0"/>
                <a:cs typeface="Arial" panose="020B0604020202020204" pitchFamily="34" charset="0"/>
              </a:rPr>
              <a:t>Engineering</a:t>
            </a:r>
          </a:p>
          <a:p>
            <a:pPr algn="ctr"/>
            <a:r>
              <a:rPr lang="en-US" sz="1600" dirty="0">
                <a:latin typeface="Arial" panose="020B0604020202020204" pitchFamily="34" charset="0"/>
                <a:ea typeface="Calibri" panose="020F0502020204030204" pitchFamily="34" charset="0"/>
                <a:cs typeface="Arial" panose="020B0604020202020204" pitchFamily="34" charset="0"/>
              </a:rPr>
              <a:t>History</a:t>
            </a:r>
          </a:p>
        </p:txBody>
      </p:sp>
    </p:spTree>
    <p:extLst>
      <p:ext uri="{BB962C8B-B14F-4D97-AF65-F5344CB8AC3E}">
        <p14:creationId xmlns:p14="http://schemas.microsoft.com/office/powerpoint/2010/main" val="218253945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Sharing is important!</a:t>
            </a:r>
          </a:p>
        </p:txBody>
      </p:sp>
      <p:sp>
        <p:nvSpPr>
          <p:cNvPr id="5" name="Content Placeholder 4"/>
          <p:cNvSpPr>
            <a:spLocks noGrp="1"/>
          </p:cNvSpPr>
          <p:nvPr>
            <p:ph idx="1"/>
          </p:nvPr>
        </p:nvSpPr>
        <p:spPr/>
        <p:txBody>
          <a:bodyPr/>
          <a:lstStyle/>
          <a:p>
            <a:r>
              <a:rPr lang="en-US" dirty="0"/>
              <a:t>If you are a one person shop and do not need to work with anyone else, maybe you do not report.</a:t>
            </a:r>
          </a:p>
          <a:p>
            <a:r>
              <a:rPr lang="en-US" dirty="0"/>
              <a:t>Otherwise, incident ticket documentation, IR reports, and talking to other analysts or managers are all forms of reporting.</a:t>
            </a:r>
          </a:p>
          <a:p>
            <a:r>
              <a:rPr lang="en-US" dirty="0"/>
              <a:t>When reporting</a:t>
            </a:r>
          </a:p>
          <a:p>
            <a:pPr lvl="1"/>
            <a:r>
              <a:rPr lang="en-US" dirty="0"/>
              <a:t>Know your audience.</a:t>
            </a:r>
          </a:p>
          <a:p>
            <a:pPr lvl="1"/>
            <a:r>
              <a:rPr lang="en-US" dirty="0"/>
              <a:t>Make your point clear and provide evidence to support it</a:t>
            </a:r>
          </a:p>
          <a:p>
            <a:pPr lvl="1"/>
            <a:r>
              <a:rPr lang="en-US" dirty="0"/>
              <a:t>Acknowledge the limitations of your analysis and any other possibilities.</a:t>
            </a:r>
          </a:p>
        </p:txBody>
      </p:sp>
    </p:spTree>
    <p:extLst>
      <p:ext uri="{BB962C8B-B14F-4D97-AF65-F5344CB8AC3E}">
        <p14:creationId xmlns:p14="http://schemas.microsoft.com/office/powerpoint/2010/main" val="4325856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Analysis Framework</a:t>
            </a:r>
          </a:p>
        </p:txBody>
      </p:sp>
      <p:pic>
        <p:nvPicPr>
          <p:cNvPr id="8" name="Content Placeholder 7"/>
          <p:cNvPicPr>
            <a:picLocks noGrp="1" noChangeAspect="1"/>
          </p:cNvPicPr>
          <p:nvPr>
            <p:ph idx="1"/>
          </p:nvPr>
        </p:nvPicPr>
        <p:blipFill>
          <a:blip r:embed="rId3"/>
          <a:stretch>
            <a:fillRect/>
          </a:stretch>
        </p:blipFill>
        <p:spPr>
          <a:xfrm>
            <a:off x="2106860" y="860791"/>
            <a:ext cx="5258582" cy="5235210"/>
          </a:xfrm>
          <a:prstGeom prst="rect">
            <a:avLst/>
          </a:prstGeom>
        </p:spPr>
      </p:pic>
      <p:sp>
        <p:nvSpPr>
          <p:cNvPr id="9" name="Right Arrow 8"/>
          <p:cNvSpPr/>
          <p:nvPr/>
        </p:nvSpPr>
        <p:spPr>
          <a:xfrm rot="20537476">
            <a:off x="2904457" y="3519686"/>
            <a:ext cx="1367790" cy="672654"/>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Trigger</a:t>
            </a:r>
          </a:p>
        </p:txBody>
      </p:sp>
    </p:spTree>
    <p:extLst>
      <p:ext uri="{BB962C8B-B14F-4D97-AF65-F5344CB8AC3E}">
        <p14:creationId xmlns:p14="http://schemas.microsoft.com/office/powerpoint/2010/main" val="223228137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Incremental Reporting</a:t>
            </a:r>
            <a:endParaRPr lang="en-US" dirty="0"/>
          </a:p>
        </p:txBody>
      </p:sp>
      <p:sp>
        <p:nvSpPr>
          <p:cNvPr id="3" name="Content Placeholder 2"/>
          <p:cNvSpPr>
            <a:spLocks noGrp="1"/>
          </p:cNvSpPr>
          <p:nvPr>
            <p:ph idx="1"/>
          </p:nvPr>
        </p:nvSpPr>
        <p:spPr/>
        <p:txBody>
          <a:bodyPr/>
          <a:lstStyle/>
          <a:p>
            <a:r>
              <a:rPr lang="en-US" dirty="0"/>
              <a:t>Report what you know – but express any uncertainty</a:t>
            </a:r>
          </a:p>
          <a:p>
            <a:r>
              <a:rPr lang="en-US" dirty="0"/>
              <a:t>Revise prior reporting – explain the unfolding story</a:t>
            </a:r>
          </a:p>
          <a:p>
            <a:r>
              <a:rPr lang="en-US" dirty="0"/>
              <a:t>Use data to express:</a:t>
            </a:r>
          </a:p>
          <a:p>
            <a:pPr lvl="1"/>
            <a:r>
              <a:rPr lang="en-US" dirty="0"/>
              <a:t>Scope of activity</a:t>
            </a:r>
          </a:p>
          <a:p>
            <a:pPr lvl="1"/>
            <a:r>
              <a:rPr lang="en-US" dirty="0"/>
              <a:t>Hypotheses being explored</a:t>
            </a:r>
          </a:p>
          <a:p>
            <a:pPr lvl="1"/>
            <a:r>
              <a:rPr lang="en-US" dirty="0"/>
              <a:t>Conclusions</a:t>
            </a:r>
          </a:p>
          <a:p>
            <a:r>
              <a:rPr lang="en-US" dirty="0"/>
              <a:t>Capture the report through the analysis</a:t>
            </a:r>
          </a:p>
          <a:p>
            <a:pPr lvl="1"/>
            <a:r>
              <a:rPr lang="en-US" dirty="0"/>
              <a:t>Lose details and assumptions if not documenting throughout</a:t>
            </a:r>
          </a:p>
          <a:p>
            <a:pPr lvl="1"/>
            <a:r>
              <a:rPr lang="en-US" dirty="0"/>
              <a:t>Keep the focus on data and on dealing with activity</a:t>
            </a:r>
          </a:p>
        </p:txBody>
      </p:sp>
    </p:spTree>
    <p:extLst>
      <p:ext uri="{BB962C8B-B14F-4D97-AF65-F5344CB8AC3E}">
        <p14:creationId xmlns:p14="http://schemas.microsoft.com/office/powerpoint/2010/main" val="311826987"/>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Bottom Line Up Front</a:t>
            </a:r>
            <a:endParaRPr lang="en-US" dirty="0"/>
          </a:p>
        </p:txBody>
      </p:sp>
      <p:sp>
        <p:nvSpPr>
          <p:cNvPr id="3" name="Content Placeholder 2"/>
          <p:cNvSpPr>
            <a:spLocks noGrp="1"/>
          </p:cNvSpPr>
          <p:nvPr>
            <p:ph idx="1"/>
          </p:nvPr>
        </p:nvSpPr>
        <p:spPr/>
        <p:txBody>
          <a:bodyPr/>
          <a:lstStyle/>
          <a:p>
            <a:r>
              <a:rPr lang="en-US" dirty="0"/>
              <a:t>Keep the focus on supporting defense:</a:t>
            </a:r>
          </a:p>
          <a:p>
            <a:pPr lvl="1"/>
            <a:r>
              <a:rPr lang="en-US" dirty="0"/>
              <a:t>Is action needed?</a:t>
            </a:r>
          </a:p>
          <a:p>
            <a:pPr lvl="1"/>
            <a:r>
              <a:rPr lang="en-US" dirty="0"/>
              <a:t>If needed, what are possible courses of action?</a:t>
            </a:r>
          </a:p>
          <a:p>
            <a:pPr lvl="1"/>
            <a:r>
              <a:rPr lang="en-US" dirty="0"/>
              <a:t>Based on results, which is the preferable action?</a:t>
            </a:r>
          </a:p>
          <a:p>
            <a:r>
              <a:rPr lang="en-US" dirty="0"/>
              <a:t>Report the data, then the interpretation</a:t>
            </a:r>
          </a:p>
          <a:p>
            <a:r>
              <a:rPr lang="en-US" dirty="0"/>
              <a:t>Bring in relevant outside activity or information</a:t>
            </a:r>
          </a:p>
          <a:p>
            <a:r>
              <a:rPr lang="en-US" dirty="0"/>
              <a:t>Ensure explicit statement of potential range of impact</a:t>
            </a:r>
          </a:p>
          <a:p>
            <a:r>
              <a:rPr lang="en-US" dirty="0"/>
              <a:t>If you can’t articulate how and why, then you may be on the wrong track</a:t>
            </a:r>
          </a:p>
        </p:txBody>
      </p:sp>
    </p:spTree>
    <p:extLst>
      <p:ext uri="{BB962C8B-B14F-4D97-AF65-F5344CB8AC3E}">
        <p14:creationId xmlns:p14="http://schemas.microsoft.com/office/powerpoint/2010/main" val="156052689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Macroanalysis Example 1</a:t>
            </a:r>
            <a:endParaRPr lang="en-US" dirty="0"/>
          </a:p>
        </p:txBody>
      </p:sp>
      <p:sp>
        <p:nvSpPr>
          <p:cNvPr id="6" name="Content Placeholder 2"/>
          <p:cNvSpPr txBox="1">
            <a:spLocks/>
          </p:cNvSpPr>
          <p:nvPr/>
        </p:nvSpPr>
        <p:spPr>
          <a:xfrm>
            <a:off x="401934" y="1240253"/>
            <a:ext cx="8320035" cy="3490243"/>
          </a:xfrm>
          <a:prstGeom prst="rect">
            <a:avLst/>
          </a:prstGeom>
          <a:solidFill>
            <a:schemeClr val="accent5">
              <a:lumMod val="20000"/>
              <a:lumOff val="80000"/>
            </a:schemeClr>
          </a:solidFill>
          <a:ln>
            <a:solidFill>
              <a:schemeClr val="tx1"/>
            </a:solidFill>
          </a:ln>
        </p:spPr>
        <p:txBody>
          <a:bodyPr vert="horz" lIns="0" tIns="91440" rIns="91440" bIns="0" rtlCol="0">
            <a:noAutofit/>
          </a:bodyPr>
          <a:lstStyle>
            <a:lvl1pPr marL="0" indent="0" algn="l" defTabSz="914400" rtl="0" eaLnBrk="1" latinLnBrk="0" hangingPunct="1">
              <a:lnSpc>
                <a:spcPct val="100000"/>
              </a:lnSpc>
              <a:spcBef>
                <a:spcPts val="1000"/>
              </a:spcBef>
              <a:buFont typeface="Arial" panose="020B0604020202020204" pitchFamily="34" charset="0"/>
              <a:buNone/>
              <a:defRPr sz="2200" kern="1200">
                <a:solidFill>
                  <a:schemeClr val="tx1"/>
                </a:solidFill>
                <a:latin typeface="Arial" panose="020B0604020202020204" pitchFamily="34" charset="0"/>
                <a:ea typeface="+mn-ea"/>
                <a:cs typeface="Arial" panose="020B0604020202020204" pitchFamily="34" charset="0"/>
              </a:defRPr>
            </a:lvl1pPr>
            <a:lvl2pPr marL="457200" indent="-223838" algn="l" defTabSz="914400" rtl="0" eaLnBrk="1" latinLnBrk="0" hangingPunct="1">
              <a:lnSpc>
                <a:spcPct val="100000"/>
              </a:lnSpc>
              <a:spcBef>
                <a:spcPts val="500"/>
              </a:spcBef>
              <a:buFont typeface="Arial" panose="020B0604020202020204" pitchFamily="34" charset="0"/>
              <a:buChar char="•"/>
              <a:defRPr sz="2200" kern="1200">
                <a:solidFill>
                  <a:schemeClr val="tx1"/>
                </a:solidFill>
                <a:latin typeface="Arial" panose="020B0604020202020204" pitchFamily="34" charset="0"/>
                <a:ea typeface="+mn-ea"/>
                <a:cs typeface="Arial" panose="020B0604020202020204" pitchFamily="34" charset="0"/>
              </a:defRPr>
            </a:lvl2pPr>
            <a:lvl3pPr marL="690563" indent="-233363"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914400" indent="-223838" algn="l" defTabSz="914400" rtl="0" eaLnBrk="1" latinLnBrk="0" hangingPunct="1">
              <a:lnSpc>
                <a:spcPct val="100000"/>
              </a:lnSpc>
              <a:spcBef>
                <a:spcPts val="500"/>
              </a:spcBef>
              <a:buClr>
                <a:schemeClr val="tx1"/>
              </a:buClr>
              <a:buFont typeface="Courier New" panose="02070309020205020404" pitchFamily="49" charset="0"/>
              <a:buChar char="o"/>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38137" lvl="1" indent="0">
              <a:buFont typeface="Arial" panose="020B0604020202020204" pitchFamily="34" charset="0"/>
              <a:buNone/>
            </a:pPr>
            <a:r>
              <a:rPr lang="en-US" sz="2000" dirty="0"/>
              <a:t>From: Country1 CSIRT (csirt@country1.c1)</a:t>
            </a:r>
            <a:br>
              <a:rPr lang="en-US" sz="2000" dirty="0"/>
            </a:br>
            <a:r>
              <a:rPr lang="en-US" sz="2000" dirty="0"/>
              <a:t>Date: September 11, 2018 16:25:38 (-05:00)</a:t>
            </a:r>
            <a:br>
              <a:rPr lang="en-US" sz="2000" dirty="0"/>
            </a:br>
            <a:r>
              <a:rPr lang="en-US" sz="2000" dirty="0"/>
              <a:t>Subject: [INC#14687915] Strange logins</a:t>
            </a:r>
            <a:br>
              <a:rPr lang="en-US" sz="2000" dirty="0"/>
            </a:br>
            <a:r>
              <a:rPr lang="en-US" sz="2000" dirty="0"/>
              <a:t>To: csirt@country2.c2</a:t>
            </a:r>
          </a:p>
          <a:p>
            <a:pPr marL="338137" lvl="1" indent="0">
              <a:buFont typeface="Arial" panose="020B0604020202020204" pitchFamily="34" charset="0"/>
              <a:buNone/>
            </a:pPr>
            <a:r>
              <a:rPr lang="en-US" sz="1600" dirty="0"/>
              <a:t>We have been receiving (since Sept 4, 2018) persistent login attempts from multiple (100+) sources to 10.127.77.135 port TCP/22, for accounts “root”, “admin”, and “</a:t>
            </a:r>
            <a:r>
              <a:rPr lang="en-US" sz="1600" dirty="0" err="1"/>
              <a:t>fsmithe</a:t>
            </a:r>
            <a:r>
              <a:rPr lang="en-US" sz="1600" dirty="0"/>
              <a:t>”. The first account is blocked from remote login, the second is not present, and the third is a user account, but no successful login has occurred. The host in question is public-facing and used for citizen access to the Country1 Ministry of Foreign Affairs, but is also remotely administered by our support contractor.  Attempts to block the attack by restricting port 22 access have not been successful to this point. Assistance in dealing with this activity is requested. </a:t>
            </a:r>
          </a:p>
          <a:p>
            <a:endParaRPr lang="en-US" sz="1100" dirty="0"/>
          </a:p>
        </p:txBody>
      </p:sp>
    </p:spTree>
    <p:extLst>
      <p:ext uri="{BB962C8B-B14F-4D97-AF65-F5344CB8AC3E}">
        <p14:creationId xmlns:p14="http://schemas.microsoft.com/office/powerpoint/2010/main" val="274430172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Example 1 Reporting</a:t>
            </a:r>
            <a:endParaRPr lang="en-US" dirty="0"/>
          </a:p>
        </p:txBody>
      </p:sp>
      <p:sp>
        <p:nvSpPr>
          <p:cNvPr id="3" name="Content Placeholder 2"/>
          <p:cNvSpPr>
            <a:spLocks noGrp="1"/>
          </p:cNvSpPr>
          <p:nvPr>
            <p:ph idx="1"/>
          </p:nvPr>
        </p:nvSpPr>
        <p:spPr>
          <a:xfrm>
            <a:off x="381001" y="1229293"/>
            <a:ext cx="8340968" cy="5082055"/>
          </a:xfrm>
        </p:spPr>
        <p:txBody>
          <a:bodyPr/>
          <a:lstStyle/>
          <a:p>
            <a:r>
              <a:rPr lang="en-US" sz="2000" dirty="0"/>
              <a:t>Is the attack real (action needed)?</a:t>
            </a:r>
          </a:p>
          <a:p>
            <a:pPr lvl="1">
              <a:spcBef>
                <a:spcPts val="300"/>
              </a:spcBef>
            </a:pPr>
            <a:r>
              <a:rPr lang="en-US" sz="2000" dirty="0"/>
              <a:t>Some activity is happening on this server</a:t>
            </a:r>
          </a:p>
          <a:p>
            <a:pPr lvl="1">
              <a:spcBef>
                <a:spcPts val="300"/>
              </a:spcBef>
            </a:pPr>
            <a:r>
              <a:rPr lang="en-US" sz="2000" dirty="0"/>
              <a:t>Change of common behavior</a:t>
            </a:r>
          </a:p>
          <a:p>
            <a:pPr lvl="1">
              <a:spcBef>
                <a:spcPts val="300"/>
              </a:spcBef>
            </a:pPr>
            <a:r>
              <a:rPr lang="en-US" sz="2000" dirty="0"/>
              <a:t>Compromise of credentials</a:t>
            </a:r>
          </a:p>
          <a:p>
            <a:r>
              <a:rPr lang="en-US" sz="2000" dirty="0"/>
              <a:t>What can be done?</a:t>
            </a:r>
          </a:p>
          <a:p>
            <a:pPr lvl="1">
              <a:spcBef>
                <a:spcPts val="300"/>
              </a:spcBef>
            </a:pPr>
            <a:r>
              <a:rPr lang="en-US" sz="2000" dirty="0"/>
              <a:t>Incident response (hot spare, change credentials, investigate and restore)</a:t>
            </a:r>
          </a:p>
          <a:p>
            <a:pPr lvl="1">
              <a:spcBef>
                <a:spcPts val="300"/>
              </a:spcBef>
            </a:pPr>
            <a:r>
              <a:rPr lang="en-US" sz="2000" dirty="0"/>
              <a:t>Hold recent change of address as advisory (leave system in place)</a:t>
            </a:r>
          </a:p>
          <a:p>
            <a:pPr lvl="1">
              <a:spcBef>
                <a:spcPts val="300"/>
              </a:spcBef>
            </a:pPr>
            <a:r>
              <a:rPr lang="en-US" sz="2000" dirty="0"/>
              <a:t>Increased monitoring</a:t>
            </a:r>
          </a:p>
          <a:p>
            <a:pPr lvl="1">
              <a:spcBef>
                <a:spcPts val="300"/>
              </a:spcBef>
            </a:pPr>
            <a:r>
              <a:rPr lang="en-US" sz="2000" dirty="0"/>
              <a:t>Advise management and affected users</a:t>
            </a:r>
          </a:p>
          <a:p>
            <a:r>
              <a:rPr lang="en-US" sz="2000" dirty="0"/>
              <a:t>What should be done?</a:t>
            </a:r>
          </a:p>
          <a:p>
            <a:pPr lvl="1">
              <a:spcBef>
                <a:spcPts val="300"/>
              </a:spcBef>
            </a:pPr>
            <a:r>
              <a:rPr lang="en-US" sz="2000" dirty="0"/>
              <a:t>Minimum disruption during critical period</a:t>
            </a:r>
          </a:p>
          <a:p>
            <a:pPr lvl="1">
              <a:spcBef>
                <a:spcPts val="300"/>
              </a:spcBef>
            </a:pPr>
            <a:r>
              <a:rPr lang="en-US" sz="2000" dirty="0"/>
              <a:t>Monitor developing situation</a:t>
            </a:r>
          </a:p>
          <a:p>
            <a:pPr lvl="1">
              <a:spcBef>
                <a:spcPts val="300"/>
              </a:spcBef>
            </a:pPr>
            <a:r>
              <a:rPr lang="en-US" sz="2000" dirty="0"/>
              <a:t>Advise other parties under threat</a:t>
            </a:r>
          </a:p>
        </p:txBody>
      </p:sp>
    </p:spTree>
    <p:extLst>
      <p:ext uri="{BB962C8B-B14F-4D97-AF65-F5344CB8AC3E}">
        <p14:creationId xmlns:p14="http://schemas.microsoft.com/office/powerpoint/2010/main" val="193940373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Analytic Acumen: </a:t>
            </a:r>
            <a:br>
              <a:rPr lang="en-US"/>
            </a:br>
            <a:r>
              <a:rPr lang="en-US"/>
              <a:t>Facts Require Interpretation</a:t>
            </a:r>
            <a:endParaRPr lang="en-US" dirty="0"/>
          </a:p>
        </p:txBody>
      </p:sp>
      <p:sp>
        <p:nvSpPr>
          <p:cNvPr id="9" name="Content Placeholder 8"/>
          <p:cNvSpPr>
            <a:spLocks noGrp="1"/>
          </p:cNvSpPr>
          <p:nvPr>
            <p:ph sz="half" idx="10"/>
          </p:nvPr>
        </p:nvSpPr>
        <p:spPr>
          <a:xfrm>
            <a:off x="381000" y="3374467"/>
            <a:ext cx="8260080" cy="2268587"/>
          </a:xfrm>
        </p:spPr>
        <p:txBody>
          <a:bodyPr/>
          <a:lstStyle/>
          <a:p>
            <a:r>
              <a:rPr lang="en-US" dirty="0"/>
              <a:t>Everyone interprets what they see based on their </a:t>
            </a:r>
          </a:p>
          <a:p>
            <a:pPr marL="800100" lvl="1" indent="-342900"/>
            <a:r>
              <a:rPr lang="en-US" dirty="0"/>
              <a:t>knowledge </a:t>
            </a:r>
          </a:p>
          <a:p>
            <a:pPr marL="800100" lvl="1" indent="-342900"/>
            <a:r>
              <a:rPr lang="en-US" dirty="0"/>
              <a:t>experience</a:t>
            </a:r>
          </a:p>
          <a:p>
            <a:pPr marL="800100" lvl="1" indent="-342900"/>
            <a:r>
              <a:rPr lang="en-US" dirty="0"/>
              <a:t>biases</a:t>
            </a:r>
          </a:p>
          <a:p>
            <a:pPr indent="-223838"/>
            <a:r>
              <a:rPr lang="en-US" dirty="0"/>
              <a:t>Analysts must be aware of how these three things influence their interpretations and account for them in their findings and reporting.</a:t>
            </a:r>
          </a:p>
          <a:p>
            <a:endParaRPr lang="en-US" dirty="0"/>
          </a:p>
        </p:txBody>
      </p:sp>
      <p:sp>
        <p:nvSpPr>
          <p:cNvPr id="6" name="TextBox 5"/>
          <p:cNvSpPr txBox="1"/>
          <p:nvPr/>
        </p:nvSpPr>
        <p:spPr>
          <a:xfrm>
            <a:off x="1022473" y="1625203"/>
            <a:ext cx="5850867" cy="1231106"/>
          </a:xfrm>
          <a:prstGeom prst="rect">
            <a:avLst/>
          </a:prstGeom>
          <a:solidFill>
            <a:schemeClr val="accent4">
              <a:lumMod val="20000"/>
              <a:lumOff val="80000"/>
            </a:schemeClr>
          </a:solidFill>
          <a:ln>
            <a:solidFill>
              <a:schemeClr val="tx1"/>
            </a:solidFill>
          </a:ln>
        </p:spPr>
        <p:txBody>
          <a:bodyPr wrap="square" lIns="91440" tIns="182880" rIns="0" bIns="182880" rtlCol="0">
            <a:spAutoFit/>
          </a:bodyPr>
          <a:lstStyle/>
          <a:p>
            <a:pPr algn="ctr"/>
            <a:r>
              <a:rPr lang="en-US" sz="2800" dirty="0">
                <a:latin typeface="Arial"/>
                <a:cs typeface="Arial"/>
              </a:rPr>
              <a:t>Contrary to popular belief,</a:t>
            </a:r>
          </a:p>
          <a:p>
            <a:pPr algn="ctr"/>
            <a:r>
              <a:rPr lang="en-US" sz="2800" dirty="0">
                <a:latin typeface="Arial"/>
                <a:cs typeface="Arial"/>
              </a:rPr>
              <a:t>facts do not speak for themselves</a:t>
            </a:r>
            <a:r>
              <a:rPr lang="en-US" sz="2200" dirty="0">
                <a:latin typeface="Arial"/>
                <a:cs typeface="Arial"/>
              </a:rPr>
              <a:t>.</a:t>
            </a:r>
          </a:p>
        </p:txBody>
      </p:sp>
    </p:spTree>
    <p:extLst>
      <p:ext uri="{BB962C8B-B14F-4D97-AF65-F5344CB8AC3E}">
        <p14:creationId xmlns:p14="http://schemas.microsoft.com/office/powerpoint/2010/main" val="383650442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Analytic Acumen: </a:t>
            </a:r>
            <a:br>
              <a:rPr lang="en-US"/>
            </a:br>
            <a:r>
              <a:rPr lang="en-US"/>
              <a:t>Blind-spot Bias</a:t>
            </a:r>
            <a:endParaRPr lang="en-US" dirty="0"/>
          </a:p>
        </p:txBody>
      </p:sp>
      <p:sp>
        <p:nvSpPr>
          <p:cNvPr id="3" name="Content Placeholder 2"/>
          <p:cNvSpPr>
            <a:spLocks noGrp="1"/>
          </p:cNvSpPr>
          <p:nvPr>
            <p:ph idx="1"/>
          </p:nvPr>
        </p:nvSpPr>
        <p:spPr>
          <a:xfrm>
            <a:off x="381001" y="1361661"/>
            <a:ext cx="8340968" cy="4734339"/>
          </a:xfrm>
        </p:spPr>
        <p:txBody>
          <a:bodyPr/>
          <a:lstStyle/>
          <a:p>
            <a:r>
              <a:rPr lang="en-US" dirty="0"/>
              <a:t>People tend to not recognize their own biases.</a:t>
            </a:r>
          </a:p>
          <a:p>
            <a:r>
              <a:rPr lang="en-US" dirty="0"/>
              <a:t>Analysts should have someone review their findings, especially for those that are very important or go to upper management or external entities.</a:t>
            </a:r>
          </a:p>
          <a:p>
            <a:r>
              <a:rPr lang="en-US" dirty="0"/>
              <a:t>Example</a:t>
            </a:r>
          </a:p>
          <a:p>
            <a:pPr lvl="1"/>
            <a:r>
              <a:rPr lang="en-US" dirty="0"/>
              <a:t>An analyst selected a new security appliance and is conducting a pilot test. Other analysts should review the test to ensure that the analyst is not influenced by personal biases such as choice-supportive bias, pro-innovation bias, and halo effect.</a:t>
            </a:r>
          </a:p>
          <a:p>
            <a:endParaRPr lang="en-US" dirty="0"/>
          </a:p>
        </p:txBody>
      </p:sp>
    </p:spTree>
    <p:extLst>
      <p:ext uri="{BB962C8B-B14F-4D97-AF65-F5344CB8AC3E}">
        <p14:creationId xmlns:p14="http://schemas.microsoft.com/office/powerpoint/2010/main" val="310750336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Reporting</a:t>
            </a:r>
            <a:endParaRPr lang="en-US" dirty="0"/>
          </a:p>
        </p:txBody>
      </p:sp>
      <p:sp>
        <p:nvSpPr>
          <p:cNvPr id="3" name="Content Placeholder 2"/>
          <p:cNvSpPr>
            <a:spLocks noGrp="1"/>
          </p:cNvSpPr>
          <p:nvPr>
            <p:ph idx="1"/>
          </p:nvPr>
        </p:nvSpPr>
        <p:spPr/>
        <p:txBody>
          <a:bodyPr/>
          <a:lstStyle/>
          <a:p>
            <a:r>
              <a:rPr lang="en-US" dirty="0"/>
              <a:t>Reporting is important. </a:t>
            </a:r>
          </a:p>
          <a:p>
            <a:pPr lvl="1"/>
            <a:r>
              <a:rPr lang="en-US" dirty="0"/>
              <a:t>No organization can deal with all threats completely on their own.</a:t>
            </a:r>
          </a:p>
          <a:p>
            <a:pPr lvl="1"/>
            <a:r>
              <a:rPr lang="en-US" dirty="0"/>
              <a:t>There may be legal requirements that certain notification or disclosure must occur.</a:t>
            </a:r>
          </a:p>
          <a:p>
            <a:pPr lvl="1"/>
            <a:r>
              <a:rPr lang="en-US" dirty="0"/>
              <a:t>Without sharing information, no accurate understanding of </a:t>
            </a:r>
            <a:r>
              <a:rPr lang="en-US" dirty="0" smtClean="0"/>
              <a:t>industry-wide </a:t>
            </a:r>
            <a:r>
              <a:rPr lang="en-US" dirty="0"/>
              <a:t>threats can occur.</a:t>
            </a:r>
          </a:p>
          <a:p>
            <a:r>
              <a:rPr lang="en-US" dirty="0"/>
              <a:t>Describe as fully as possible when reporting: avoid dropping details that may be important.</a:t>
            </a:r>
          </a:p>
          <a:p>
            <a:r>
              <a:rPr lang="en-US" dirty="0"/>
              <a:t>Include interpretation to place observations in proper context.</a:t>
            </a:r>
          </a:p>
        </p:txBody>
      </p:sp>
    </p:spTree>
    <p:extLst>
      <p:ext uri="{BB962C8B-B14F-4D97-AF65-F5344CB8AC3E}">
        <p14:creationId xmlns:p14="http://schemas.microsoft.com/office/powerpoint/2010/main" val="409578565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Course References</a:t>
            </a:r>
            <a:endParaRPr lang="en-US" dirty="0"/>
          </a:p>
        </p:txBody>
      </p:sp>
      <p:sp>
        <p:nvSpPr>
          <p:cNvPr id="3" name="Content Placeholder 2"/>
          <p:cNvSpPr>
            <a:spLocks noGrp="1"/>
          </p:cNvSpPr>
          <p:nvPr>
            <p:ph idx="1"/>
          </p:nvPr>
        </p:nvSpPr>
        <p:spPr/>
        <p:txBody>
          <a:bodyPr/>
          <a:lstStyle/>
          <a:p>
            <a:r>
              <a:rPr lang="en-US" sz="2000" dirty="0"/>
              <a:t>SEI Cyber Intelligence Research Consortium. Cyber Intelligence Conceptual Framework. </a:t>
            </a:r>
            <a:r>
              <a:rPr lang="en-US" sz="1800" dirty="0">
                <a:hlinkClick r:id="rId3"/>
              </a:rPr>
              <a:t>https://www.sei.cmu.edu/about/organization/etc/upload/CyberInt-Conceptual-Framework.pdf</a:t>
            </a:r>
            <a:r>
              <a:rPr lang="en-US" sz="1800" dirty="0"/>
              <a:t> </a:t>
            </a:r>
          </a:p>
          <a:p>
            <a:r>
              <a:rPr lang="en-US" sz="2000" dirty="0" err="1"/>
              <a:t>Heuer</a:t>
            </a:r>
            <a:r>
              <a:rPr lang="en-US" sz="2000" dirty="0"/>
              <a:t>, Richards J. Psychology of Intelligence Analysis. </a:t>
            </a:r>
            <a:r>
              <a:rPr lang="en-US" sz="2000" dirty="0">
                <a:hlinkClick r:id="rId4"/>
              </a:rPr>
              <a:t>https://www.cia.gov/library/center-for-the-study-of-intelligence/csi-publications/books-and-monographs/psychology-of-intelligence-analysis</a:t>
            </a:r>
            <a:r>
              <a:rPr lang="en-US" sz="2000" dirty="0"/>
              <a:t> </a:t>
            </a:r>
          </a:p>
          <a:p>
            <a:r>
              <a:rPr lang="en-US" sz="2000" dirty="0"/>
              <a:t>Lee, Robert M. &amp;  Bianco, David. Generating Hypotheses for Successful Threat Hunting. SANS Institute Website. </a:t>
            </a:r>
            <a:r>
              <a:rPr lang="en-US" sz="2000" dirty="0">
                <a:hlinkClick r:id="rId5"/>
              </a:rPr>
              <a:t>https://www.sans.org/reading-room/whitepapers/threats/generating-hypotheses-successful-threat-hunting-37172</a:t>
            </a:r>
            <a:endParaRPr lang="en-US" sz="2000" dirty="0"/>
          </a:p>
          <a:p>
            <a:r>
              <a:rPr lang="en-US" sz="2000" dirty="0" err="1"/>
              <a:t>Lubin</a:t>
            </a:r>
            <a:r>
              <a:rPr lang="en-US" sz="2000" dirty="0"/>
              <a:t>, Gus &amp; </a:t>
            </a:r>
            <a:r>
              <a:rPr lang="en-US" sz="2000" dirty="0" err="1"/>
              <a:t>Lebowitz</a:t>
            </a:r>
            <a:r>
              <a:rPr lang="en-US" sz="2000" dirty="0"/>
              <a:t>, Shana. 58 cognitive biases that screw up everything we do. Business Insider Website. </a:t>
            </a:r>
            <a:r>
              <a:rPr lang="en-US" sz="2000" dirty="0">
                <a:hlinkClick r:id="rId6"/>
              </a:rPr>
              <a:t>http://www.businessinsider.com/cognitive-biases-2015-10/</a:t>
            </a:r>
            <a:r>
              <a:rPr lang="en-US" sz="2000" dirty="0"/>
              <a:t> </a:t>
            </a:r>
          </a:p>
        </p:txBody>
      </p:sp>
    </p:spTree>
    <p:extLst>
      <p:ext uri="{BB962C8B-B14F-4D97-AF65-F5344CB8AC3E}">
        <p14:creationId xmlns:p14="http://schemas.microsoft.com/office/powerpoint/2010/main" val="410180425"/>
      </p:ext>
    </p:extLst>
  </p:cSld>
  <p:clrMapOvr>
    <a:masterClrMapping/>
  </p:clrMapOvr>
</p:sld>
</file>

<file path=ppt/theme/theme1.xml><?xml version="1.0" encoding="utf-8"?>
<a:theme xmlns:a="http://schemas.openxmlformats.org/drawingml/2006/main" name="SEI_Template">
  <a:themeElements>
    <a:clrScheme name="Custom 11">
      <a:dk1>
        <a:srgbClr val="000000"/>
      </a:dk1>
      <a:lt1>
        <a:srgbClr val="FFFFFF"/>
      </a:lt1>
      <a:dk2>
        <a:srgbClr val="1D4477"/>
      </a:dk2>
      <a:lt2>
        <a:srgbClr val="A4A4A4"/>
      </a:lt2>
      <a:accent1>
        <a:srgbClr val="1D4477"/>
      </a:accent1>
      <a:accent2>
        <a:srgbClr val="996729"/>
      </a:accent2>
      <a:accent3>
        <a:srgbClr val="28773C"/>
      </a:accent3>
      <a:accent4>
        <a:srgbClr val="E8A813"/>
      </a:accent4>
      <a:accent5>
        <a:srgbClr val="178AA0"/>
      </a:accent5>
      <a:accent6>
        <a:srgbClr val="B73529"/>
      </a:accent6>
      <a:hlink>
        <a:srgbClr val="0A50E1"/>
      </a:hlink>
      <a:folHlink>
        <a:srgbClr val="6EB2E6"/>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a:defRPr sz="2200" dirty="0" smtClean="0">
            <a:latin typeface="Arial"/>
            <a:cs typeface="Arial"/>
          </a:defRPr>
        </a:defPPr>
      </a:lstStyle>
    </a:txDef>
  </a:objectDefaults>
  <a:extraClrSchemeLst/>
  <a:extLst>
    <a:ext uri="{05A4C25C-085E-4340-85A3-A5531E510DB2}">
      <thm15:themeFamily xmlns:thm15="http://schemas.microsoft.com/office/thememl/2012/main" name="Presentation8" id="{2DBA310E-FAED-7147-82BE-E795F07BE6F0}" vid="{79CF7CA4-8F15-E045-ACEE-B9C22B24F6B6}"/>
    </a:ext>
  </a:extLst>
</a:theme>
</file>

<file path=ppt/theme/theme2.xml><?xml version="1.0" encoding="utf-8"?>
<a:theme xmlns:a="http://schemas.openxmlformats.org/drawingml/2006/main" name="1_SEI_Template">
  <a:themeElements>
    <a:clrScheme name="SEI_color_17">
      <a:dk1>
        <a:srgbClr val="000000"/>
      </a:dk1>
      <a:lt1>
        <a:srgbClr val="FFFFFF"/>
      </a:lt1>
      <a:dk2>
        <a:srgbClr val="1D4477"/>
      </a:dk2>
      <a:lt2>
        <a:srgbClr val="A4A4A4"/>
      </a:lt2>
      <a:accent1>
        <a:srgbClr val="1D4477"/>
      </a:accent1>
      <a:accent2>
        <a:srgbClr val="E38B33"/>
      </a:accent2>
      <a:accent3>
        <a:srgbClr val="048956"/>
      </a:accent3>
      <a:accent4>
        <a:srgbClr val="FF6E00"/>
      </a:accent4>
      <a:accent5>
        <a:srgbClr val="126676"/>
      </a:accent5>
      <a:accent6>
        <a:srgbClr val="E1041B"/>
      </a:accent6>
      <a:hlink>
        <a:srgbClr val="0A50E1"/>
      </a:hlink>
      <a:folHlink>
        <a:srgbClr val="6EB2E6"/>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a:defRPr sz="2200" dirty="0" smtClean="0">
            <a:latin typeface="Arial"/>
            <a:cs typeface="Arial"/>
          </a:defRPr>
        </a:defPPr>
      </a:lstStyle>
    </a:txDef>
  </a:objectDefaults>
  <a:extraClrSchemeLst/>
  <a:extLst>
    <a:ext uri="{05A4C25C-085E-4340-85A3-A5531E510DB2}">
      <thm15:themeFamily xmlns:thm15="http://schemas.microsoft.com/office/thememl/2012/main" name="Presentation8" id="{2DBA310E-FAED-7147-82BE-E795F07BE6F0}" vid="{A93ABD1F-1E23-F742-BBEC-7FDDB9043404}"/>
    </a:ext>
  </a:extLst>
</a:theme>
</file>

<file path=ppt/theme/theme3.xml><?xml version="1.0" encoding="utf-8"?>
<a:theme xmlns:a="http://schemas.openxmlformats.org/drawingml/2006/main" name="2_SEI_Template">
  <a:themeElements>
    <a:clrScheme name="SEI_color_17">
      <a:dk1>
        <a:srgbClr val="000000"/>
      </a:dk1>
      <a:lt1>
        <a:srgbClr val="FFFFFF"/>
      </a:lt1>
      <a:dk2>
        <a:srgbClr val="1D4477"/>
      </a:dk2>
      <a:lt2>
        <a:srgbClr val="A4A4A4"/>
      </a:lt2>
      <a:accent1>
        <a:srgbClr val="1D4477"/>
      </a:accent1>
      <a:accent2>
        <a:srgbClr val="E38B33"/>
      </a:accent2>
      <a:accent3>
        <a:srgbClr val="048956"/>
      </a:accent3>
      <a:accent4>
        <a:srgbClr val="FF6E00"/>
      </a:accent4>
      <a:accent5>
        <a:srgbClr val="126676"/>
      </a:accent5>
      <a:accent6>
        <a:srgbClr val="E1041B"/>
      </a:accent6>
      <a:hlink>
        <a:srgbClr val="0A50E1"/>
      </a:hlink>
      <a:folHlink>
        <a:srgbClr val="6EB2E6"/>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a:defRPr sz="2200" dirty="0" smtClean="0">
            <a:latin typeface="Arial"/>
            <a:cs typeface="Arial"/>
          </a:defRPr>
        </a:defPPr>
      </a:lstStyle>
    </a:txDef>
  </a:objectDefaults>
  <a:extraClrSchemeLst/>
  <a:extLst>
    <a:ext uri="{05A4C25C-085E-4340-85A3-A5531E510DB2}">
      <thm15:themeFamily xmlns:thm15="http://schemas.microsoft.com/office/thememl/2012/main" name="Presentation8" id="{2DBA310E-FAED-7147-82BE-E795F07BE6F0}" vid="{305049A0-200A-424B-9382-296BD5358082}"/>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RoutingContentType xmlns="http://schemas.microsoft.com/sharepoint/v3" xsi:nil="true"/>
    <Document_x0020_Status xmlns="ef51b9e0-d6b3-4547-8274-d6da23f94439">Draft</Document_x0020_Status>
    <PPSMA_FCOImage xmlns="041923ac-82bd-4a0c-9fb7-ea64a64fdccb">
      <Url xsi:nil="true"/>
      <Description xsi:nil="true"/>
    </PPSMA_FCOImag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777C6898E58794D917D9B7DFF631FB8" ma:contentTypeVersion="9" ma:contentTypeDescription="Create a new document." ma:contentTypeScope="" ma:versionID="deb10eaa8e8923c7bb524444c801e32f">
  <xsd:schema xmlns:xsd="http://www.w3.org/2001/XMLSchema" xmlns:xs="http://www.w3.org/2001/XMLSchema" xmlns:p="http://schemas.microsoft.com/office/2006/metadata/properties" xmlns:ns1="http://schemas.microsoft.com/sharepoint/v3" xmlns:ns2="ef51b9e0-d6b3-4547-8274-d6da23f94439" xmlns:ns3="041923ac-82bd-4a0c-9fb7-ea64a64fdccb" targetNamespace="http://schemas.microsoft.com/office/2006/metadata/properties" ma:root="true" ma:fieldsID="134a24a9852048080a201f373d8f44a4" ns1:_="" ns2:_="" ns3:_="">
    <xsd:import namespace="http://schemas.microsoft.com/sharepoint/v3"/>
    <xsd:import namespace="ef51b9e0-d6b3-4547-8274-d6da23f94439"/>
    <xsd:import namespace="041923ac-82bd-4a0c-9fb7-ea64a64fdccb"/>
    <xsd:element name="properties">
      <xsd:complexType>
        <xsd:sequence>
          <xsd:element name="documentManagement">
            <xsd:complexType>
              <xsd:all>
                <xsd:element ref="ns2:Status" minOccurs="0"/>
                <xsd:element ref="ns1:RoutingContentType" minOccurs="0"/>
                <xsd:element ref="ns2:Document_x0020_Status" minOccurs="0"/>
                <xsd:element ref="ns3:PPSMA_FCOImag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RoutingContentType" ma:index="9" nillable="true" ma:displayName="Submission Content Type" ma:description="" ma:internalName="RoutingContentType" ma:readOnly="false">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ef51b9e0-d6b3-4547-8274-d6da23f94439" elementFormDefault="qualified">
    <xsd:import namespace="http://schemas.microsoft.com/office/2006/documentManagement/types"/>
    <xsd:import namespace="http://schemas.microsoft.com/office/infopath/2007/PartnerControls"/>
    <xsd:element name="Status" ma:index="8" nillable="true" ma:displayName="Status" ma:internalName="Status" ma:readOnly="true">
      <xsd:simpleType>
        <xsd:restriction base="dms:Text"/>
      </xsd:simpleType>
    </xsd:element>
    <xsd:element name="Document_x0020_Status" ma:index="10" nillable="true" ma:displayName="Document Status" ma:default="Draft" ma:format="RadioButtons" ma:internalName="Document_x0020_Status">
      <xsd:simpleType>
        <xsd:restriction base="dms:Choice">
          <xsd:enumeration value="Draft"/>
          <xsd:enumeration value="Ready for Review"/>
          <xsd:enumeration value="Final"/>
        </xsd:restriction>
      </xsd:simpleType>
    </xsd:element>
  </xsd:schema>
  <xsd:schema xmlns:xsd="http://www.w3.org/2001/XMLSchema" xmlns:xs="http://www.w3.org/2001/XMLSchema" xmlns:dms="http://schemas.microsoft.com/office/2006/documentManagement/types" xmlns:pc="http://schemas.microsoft.com/office/infopath/2007/PartnerControls" targetNamespace="041923ac-82bd-4a0c-9fb7-ea64a64fdccb" elementFormDefault="qualified">
    <xsd:import namespace="http://schemas.microsoft.com/office/2006/documentManagement/types"/>
    <xsd:import namespace="http://schemas.microsoft.com/office/infopath/2007/PartnerControls"/>
    <xsd:element name="PPSMA_FCOImage" ma:index="11" nillable="true" ma:displayName="Image" ma:description="Image" ma:format="Image" ma:internalName="PPSMA_FCOImage">
      <xsd:complexType>
        <xsd:complexContent>
          <xsd:extension base="dms:URL">
            <xsd:sequence>
              <xsd:element name="Url" type="dms:ValidUrl" minOccurs="0" nillable="true"/>
              <xsd:element name="Description" type="xsd:string"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B7D6CC3-1732-4302-AD61-CD44DD64E950}">
  <ds:schemaRefs>
    <ds:schemaRef ds:uri="041923ac-82bd-4a0c-9fb7-ea64a64fdccb"/>
    <ds:schemaRef ds:uri="http://purl.org/dc/term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ef51b9e0-d6b3-4547-8274-d6da23f94439"/>
    <ds:schemaRef ds:uri="http://www.w3.org/XML/1998/namespace"/>
  </ds:schemaRefs>
</ds:datastoreItem>
</file>

<file path=customXml/itemProps2.xml><?xml version="1.0" encoding="utf-8"?>
<ds:datastoreItem xmlns:ds="http://schemas.openxmlformats.org/officeDocument/2006/customXml" ds:itemID="{A16E02E0-15D1-4BEB-89E6-276E6178C0F0}">
  <ds:schemaRefs>
    <ds:schemaRef ds:uri="http://schemas.microsoft.com/sharepoint/v3/contenttype/forms"/>
  </ds:schemaRefs>
</ds:datastoreItem>
</file>

<file path=customXml/itemProps3.xml><?xml version="1.0" encoding="utf-8"?>
<ds:datastoreItem xmlns:ds="http://schemas.openxmlformats.org/officeDocument/2006/customXml" ds:itemID="{B1087AF2-F8EE-4C4B-8164-65A9D08FCBB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f51b9e0-d6b3-4547-8274-d6da23f94439"/>
    <ds:schemaRef ds:uri="041923ac-82bd-4a0c-9fb7-ea64a64fdcc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SEI_Template_11_17</Template>
  <TotalTime>3537</TotalTime>
  <Words>6333</Words>
  <Application>Microsoft Office PowerPoint</Application>
  <PresentationFormat>On-screen Show (4:3)</PresentationFormat>
  <Paragraphs>854</Paragraphs>
  <Slides>97</Slides>
  <Notes>94</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97</vt:i4>
      </vt:variant>
    </vt:vector>
  </HeadingPairs>
  <TitlesOfParts>
    <vt:vector size="106" baseType="lpstr">
      <vt:lpstr>MS PGothic</vt:lpstr>
      <vt:lpstr>Arial</vt:lpstr>
      <vt:lpstr>Calibri</vt:lpstr>
      <vt:lpstr>Courier New</vt:lpstr>
      <vt:lpstr>Times</vt:lpstr>
      <vt:lpstr>Times New Roman</vt:lpstr>
      <vt:lpstr>SEI_Template</vt:lpstr>
      <vt:lpstr>1_SEI_Template</vt:lpstr>
      <vt:lpstr>2_SEI_Template</vt:lpstr>
      <vt:lpstr>Thinking Like An Analyst</vt:lpstr>
      <vt:lpstr>Notices</vt:lpstr>
      <vt:lpstr>Overview</vt:lpstr>
      <vt:lpstr>Course objectives</vt:lpstr>
      <vt:lpstr>What is analysis? Intelligence Analysis</vt:lpstr>
      <vt:lpstr>What is analysis?  More Generally</vt:lpstr>
      <vt:lpstr>What are we covering?  Analysis Framework</vt:lpstr>
      <vt:lpstr>What are we covering?</vt:lpstr>
      <vt:lpstr>Analysis Framework</vt:lpstr>
      <vt:lpstr>Where to begin?</vt:lpstr>
      <vt:lpstr>Hypotheses</vt:lpstr>
      <vt:lpstr>Hypothesis Examples</vt:lpstr>
      <vt:lpstr>Comprehensiveness</vt:lpstr>
      <vt:lpstr>Example 1 Introduction</vt:lpstr>
      <vt:lpstr>Example 1</vt:lpstr>
      <vt:lpstr>Example 1: Who</vt:lpstr>
      <vt:lpstr>Example 1: What</vt:lpstr>
      <vt:lpstr>Example 1 Hypotheses</vt:lpstr>
      <vt:lpstr>With hypotheses, now what?</vt:lpstr>
      <vt:lpstr>Proving vs. Disproving</vt:lpstr>
      <vt:lpstr>Proving vs. Disproving (continued)</vt:lpstr>
      <vt:lpstr>Terminology: Acumen</vt:lpstr>
      <vt:lpstr>Analytical Acumen: Anchoring Bias</vt:lpstr>
      <vt:lpstr>Summary: Introduction to Analysis</vt:lpstr>
      <vt:lpstr>Thinking Like An Analyst:  Context</vt:lpstr>
      <vt:lpstr>Evaluating hypotheses: Spike</vt:lpstr>
      <vt:lpstr>Analysis Framework</vt:lpstr>
      <vt:lpstr>Why Context Matters</vt:lpstr>
      <vt:lpstr>Knowing a Cyber Environment</vt:lpstr>
      <vt:lpstr>When Context Is Missing</vt:lpstr>
      <vt:lpstr>Context Example 1</vt:lpstr>
      <vt:lpstr>Context Example 1</vt:lpstr>
      <vt:lpstr>Example 1 Context</vt:lpstr>
      <vt:lpstr>Further context in Example 1</vt:lpstr>
      <vt:lpstr>Analytic Acumen:  What-if Analysis</vt:lpstr>
      <vt:lpstr>Analytic Acumen: Selective Perception Bias</vt:lpstr>
      <vt:lpstr>Summary: Context</vt:lpstr>
      <vt:lpstr>Thinking Like An Analyst:  Gathering Data</vt:lpstr>
      <vt:lpstr>Analysis Framework – Data Gathering </vt:lpstr>
      <vt:lpstr>What do you need?</vt:lpstr>
      <vt:lpstr>Where do you get it?</vt:lpstr>
      <vt:lpstr>What if you can’t find it?</vt:lpstr>
      <vt:lpstr>Gathering Example 1</vt:lpstr>
      <vt:lpstr>Gathering Example 1 Data</vt:lpstr>
      <vt:lpstr>Example 1 Revised Hypotheses</vt:lpstr>
      <vt:lpstr>Analytic Acumen: Do you really need more?</vt:lpstr>
      <vt:lpstr>Example 1 Analytical Acumen</vt:lpstr>
      <vt:lpstr>Analytic Acumen:  Information Bias</vt:lpstr>
      <vt:lpstr>Relevant or Not?</vt:lpstr>
      <vt:lpstr>Should a manager reprimand an employee who visited a blocked website?</vt:lpstr>
      <vt:lpstr>Do I need to take an umbrella tomorrow?</vt:lpstr>
      <vt:lpstr>Should I click the link?</vt:lpstr>
      <vt:lpstr>Should I buy a lottery ticket?</vt:lpstr>
      <vt:lpstr>Should I ignore this certificate warning?</vt:lpstr>
      <vt:lpstr>Summary: Gathering Data</vt:lpstr>
      <vt:lpstr>Thinking Like An Analyst:  Microanalysis</vt:lpstr>
      <vt:lpstr>Analysis Framework – Microanalysis</vt:lpstr>
      <vt:lpstr>What is microanalysis?</vt:lpstr>
      <vt:lpstr>Common Microanalysis Techniques</vt:lpstr>
      <vt:lpstr>Direct Investigation</vt:lpstr>
      <vt:lpstr>Computational Methods</vt:lpstr>
      <vt:lpstr>Statistics and Anomaly detection</vt:lpstr>
      <vt:lpstr>Mean</vt:lpstr>
      <vt:lpstr>Variance</vt:lpstr>
      <vt:lpstr>Why do we care?</vt:lpstr>
      <vt:lpstr>Microanalysis Example</vt:lpstr>
      <vt:lpstr>Microanalysis Example 1</vt:lpstr>
      <vt:lpstr>Microanalysis of web host logs</vt:lpstr>
      <vt:lpstr>SSH Logs from Web Server</vt:lpstr>
      <vt:lpstr>Mail Log from Web Server</vt:lpstr>
      <vt:lpstr>Application Data from Web Server</vt:lpstr>
      <vt:lpstr>Analytic Acumen:  Satisfactory is not [Always] Sufficient</vt:lpstr>
      <vt:lpstr>Analytic Acumen: Confirmation and Conservatism Biases</vt:lpstr>
      <vt:lpstr>Microanalysis</vt:lpstr>
      <vt:lpstr>Thinking Like An Analyst:  Macroanalysis</vt:lpstr>
      <vt:lpstr>Analysis Framework – Macroanalysis</vt:lpstr>
      <vt:lpstr>What is macroanalysis?</vt:lpstr>
      <vt:lpstr>Common Macroanalysis Techniques</vt:lpstr>
      <vt:lpstr>Intelligence Research</vt:lpstr>
      <vt:lpstr>Data Fusion</vt:lpstr>
      <vt:lpstr>Macroanalysis Example 1</vt:lpstr>
      <vt:lpstr>Example 1: Story so far…</vt:lpstr>
      <vt:lpstr>Example 1 Macroanalysis</vt:lpstr>
      <vt:lpstr>Analytic Acumen:  Mosaic Theory or Not?</vt:lpstr>
      <vt:lpstr>Analytic Acumen:  Recency Bias</vt:lpstr>
      <vt:lpstr>Macroanalysis</vt:lpstr>
      <vt:lpstr>Thinking Like An Analyst:  Reporting</vt:lpstr>
      <vt:lpstr>Analysis Framework – Reporting and Feedback</vt:lpstr>
      <vt:lpstr>Sharing is important!</vt:lpstr>
      <vt:lpstr>Incremental Reporting</vt:lpstr>
      <vt:lpstr>Bottom Line Up Front</vt:lpstr>
      <vt:lpstr>Macroanalysis Example 1</vt:lpstr>
      <vt:lpstr>Example 1 Reporting</vt:lpstr>
      <vt:lpstr>Analytic Acumen:  Facts Require Interpretation</vt:lpstr>
      <vt:lpstr>Analytic Acumen:  Blind-spot Bias</vt:lpstr>
      <vt:lpstr>Reporting</vt:lpstr>
      <vt:lpstr>Course References</vt:lpstr>
    </vt:vector>
  </TitlesOfParts>
  <Company>Software Engineering Institute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CSIRT Management Issues</dc:title>
  <dc:creator>CERT Division</dc:creator>
  <cp:lastModifiedBy>Aaron M. Detwiler</cp:lastModifiedBy>
  <cp:revision>107</cp:revision>
  <cp:lastPrinted>2015-11-05T19:18:24Z</cp:lastPrinted>
  <dcterms:created xsi:type="dcterms:W3CDTF">2017-12-19T15:00:52Z</dcterms:created>
  <dcterms:modified xsi:type="dcterms:W3CDTF">2019-01-06T14:48:45Z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0x0101006777C6898E58794D917D9B7DFF631FB8</vt:lpwstr>
  </property>
</Properties>
</file>

<file path=docProps/thumbnail.jpeg>
</file>